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2" r:id="rId14"/>
    <p:sldId id="275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威辰 林" initials="威辰" lastIdx="1" clrIdx="0">
    <p:extLst>
      <p:ext uri="{19B8F6BF-5375-455C-9EA6-DF929625EA0E}">
        <p15:presenceInfo xmlns:p15="http://schemas.microsoft.com/office/powerpoint/2012/main" userId="89f21dc98f10a8c5" providerId="Windows Live"/>
      </p:ext>
    </p:extLst>
  </p:cmAuthor>
  <p:cmAuthor id="2" name="程瀚 羅" initials="程瀚" lastIdx="1" clrIdx="1">
    <p:extLst>
      <p:ext uri="{19B8F6BF-5375-455C-9EA6-DF929625EA0E}">
        <p15:presenceInfo xmlns:p15="http://schemas.microsoft.com/office/powerpoint/2012/main" userId="9820d3c0498e4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8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18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5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5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26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46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6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77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80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7DA26-2A31-4EF4-BB8A-D3CE68677FD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C8F3-3720-4AFF-AC1A-596AE9A47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82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rmi_energy" TargetMode="External"/><Relationship Id="rId2" Type="http://schemas.openxmlformats.org/officeDocument/2006/relationships/hyperlink" Target="https://en.wikipedia.org/wiki/Cooper_pair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ersely_proportional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s://en.wikipedia.org/wiki/Power_spectral_density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Frequen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</a:rPr>
              <a:t>Evolution of </a:t>
            </a:r>
            <a:r>
              <a:rPr lang="en-US" altLang="zh-TW" sz="32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Nanowire </a:t>
            </a:r>
            <a:r>
              <a:rPr lang="en-US" altLang="zh-TW" sz="32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Transmon</a:t>
            </a:r>
            <a:r>
              <a:rPr lang="en-US" altLang="zh-TW" sz="32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Qubits </a:t>
            </a:r>
            <a:r>
              <a:rPr lang="en-US" altLang="zh-TW" sz="3200" dirty="0" smtClean="0">
                <a:latin typeface="Times New Roman" panose="02020603050405020304" pitchFamily="18" charset="0"/>
              </a:rPr>
              <a:t>and Their </a:t>
            </a:r>
            <a:r>
              <a:rPr lang="en-US" altLang="zh-TW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Coherence</a:t>
            </a:r>
            <a:r>
              <a:rPr lang="en-US" altLang="zh-TW" sz="3200" dirty="0" smtClean="0">
                <a:latin typeface="Times New Roman" panose="02020603050405020304" pitchFamily="18" charset="0"/>
              </a:rPr>
              <a:t> in a </a:t>
            </a:r>
            <a:r>
              <a:rPr lang="en-US" altLang="zh-TW" sz="3200" dirty="0" err="1" smtClean="0">
                <a:latin typeface="Times New Roman" panose="02020603050405020304" pitchFamily="18" charset="0"/>
              </a:rPr>
              <a:t>Megnetic</a:t>
            </a:r>
            <a:r>
              <a:rPr lang="en-US" altLang="zh-TW" sz="3200" dirty="0" smtClean="0">
                <a:latin typeface="Times New Roman" panose="02020603050405020304" pitchFamily="18" charset="0"/>
              </a:rPr>
              <a:t> Field</a:t>
            </a:r>
            <a:r>
              <a:rPr lang="en-US" altLang="zh-TW" sz="3200" dirty="0" smtClean="0">
                <a:latin typeface="Times New Roman" panose="02020603050405020304" pitchFamily="18" charset="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</a:rPr>
            </a:b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報告者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羅程瀚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邱奎霖 教授  </a:t>
            </a:r>
            <a:r>
              <a:rPr lang="zh-TW" altLang="en-US" b="1" dirty="0">
                <a:latin typeface="Times New Roman" panose="02020603050405020304" pitchFamily="18" charset="0"/>
              </a:rPr>
              <a:t>     </a:t>
            </a:r>
            <a:r>
              <a:rPr lang="zh-TW" altLang="en-US" sz="1000" b="1" dirty="0" smtClean="0">
                <a:latin typeface="Times New Roman" panose="02020603050405020304" pitchFamily="18" charset="0"/>
              </a:rPr>
              <a:t>            </a:t>
            </a:r>
            <a:endParaRPr lang="zh-TW" alt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FAF0F1F-E2A0-4B39-925F-BDCE2197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76" y="4862108"/>
            <a:ext cx="2658447" cy="1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difference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Ramsey measurements: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Beating pattern:</a:t>
            </a:r>
          </a:p>
          <a:p>
            <a:pPr marL="0" indent="0">
              <a:buNone/>
            </a:pPr>
            <a:r>
              <a:rPr lang="en-US" altLang="zh-TW" dirty="0" smtClean="0"/>
              <a:t>Qubit frequency difference=1.6MHZ</a:t>
            </a:r>
          </a:p>
          <a:p>
            <a:r>
              <a:rPr lang="en-US" altLang="zh-TW" dirty="0" smtClean="0"/>
              <a:t>Depend on Vg(Charge noise coupling)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22" y="2126305"/>
            <a:ext cx="4440078" cy="37499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3520"/>
            <a:ext cx="3924300" cy="18859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6283"/>
            <a:ext cx="4241188" cy="445789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3397718" y="6311900"/>
            <a:ext cx="3197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difference-Vg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Random but </a:t>
            </a:r>
            <a:r>
              <a:rPr lang="en-US" altLang="zh-TW" dirty="0" smtClean="0"/>
              <a:t>Reproducible jumps</a:t>
            </a:r>
          </a:p>
          <a:p>
            <a:r>
              <a:rPr lang="en-US" altLang="zh-TW" dirty="0" smtClean="0"/>
              <a:t>Two channels dominated </a:t>
            </a:r>
            <a:endParaRPr lang="zh-TW" altLang="en-US" dirty="0" smtClean="0"/>
          </a:p>
          <a:p>
            <a:endParaRPr lang="en-US" altLang="zh-TW" dirty="0" smtClean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41" y="3780428"/>
            <a:ext cx="2419859" cy="23965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41" y="2324346"/>
            <a:ext cx="7043374" cy="3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time-Vg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43735" y="1825625"/>
            <a:ext cx="10515600" cy="4351338"/>
          </a:xfrm>
        </p:spPr>
        <p:txBody>
          <a:bodyPr vert="horz"/>
          <a:lstStyle/>
          <a:p>
            <a:r>
              <a:rPr lang="en-US" altLang="zh-TW" dirty="0" smtClean="0"/>
              <a:t>T2 peak occur on the sweet spot</a:t>
            </a:r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498358"/>
            <a:ext cx="6048267" cy="40347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51" y="3251234"/>
            <a:ext cx="1807794" cy="25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Qubit frequency-</a:t>
            </a:r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Monotonic decay: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Change of gap</a:t>
            </a:r>
          </a:p>
          <a:p>
            <a:endParaRPr lang="en-US" altLang="zh-TW" dirty="0"/>
          </a:p>
          <a:p>
            <a:r>
              <a:rPr lang="en-US" altLang="zh-TW" dirty="0" smtClean="0"/>
              <a:t>Parameter(best-fit):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T</a:t>
            </a:r>
            <a:r>
              <a:rPr lang="en-US" altLang="zh-TW" sz="1600" dirty="0" err="1" smtClean="0"/>
              <a:t>a,b</a:t>
            </a:r>
            <a:r>
              <a:rPr lang="en-US" altLang="zh-TW" dirty="0" smtClean="0"/>
              <a:t>=0.95,0.62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B</a:t>
            </a:r>
            <a:r>
              <a:rPr lang="en-US" altLang="zh-TW" sz="1600" dirty="0" err="1" smtClean="0"/>
              <a:t>c</a:t>
            </a:r>
            <a:r>
              <a:rPr lang="en-US" altLang="zh-TW" dirty="0" smtClean="0"/>
              <a:t>=83.9</a:t>
            </a:r>
            <a:endParaRPr lang="en-US" altLang="zh-TW" sz="32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33" y="2602555"/>
            <a:ext cx="5914880" cy="27974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9660"/>
            <a:ext cx="4241188" cy="445789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2223436" y="2810577"/>
            <a:ext cx="35613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49" y="3847796"/>
            <a:ext cx="2438400" cy="5810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2" y="3962095"/>
            <a:ext cx="10287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time-</a:t>
            </a:r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直排文字版面配置區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/>
              <a:lstStyle/>
              <a:p>
                <a:r>
                  <a:rPr lang="en-US" altLang="zh-TW" dirty="0" smtClean="0"/>
                  <a:t>Purcell effect and background field dominant.</a:t>
                </a:r>
              </a:p>
              <a:p>
                <a:pPr marL="0" indent="0">
                  <a:buNone/>
                </a:pPr>
                <a:endParaRPr lang="zh-TW" altLang="en-US" dirty="0" smtClean="0"/>
              </a:p>
              <a:p>
                <a:r>
                  <a:rPr lang="en-US" altLang="zh-TW" dirty="0" smtClean="0"/>
                  <a:t>Quasiparticle tunneling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Above 20mT,</a:t>
                </a:r>
                <a:r>
                  <a:rPr lang="zh-TW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𝑒𝑐h𝑜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is not </a:t>
                </a:r>
                <a:r>
                  <a:rPr lang="en-US" altLang="zh-TW" dirty="0" smtClean="0"/>
                  <a:t>T</a:t>
                </a:r>
                <a:r>
                  <a:rPr lang="en-US" altLang="zh-TW" sz="1800" dirty="0" smtClean="0"/>
                  <a:t>1 </a:t>
                </a:r>
                <a:r>
                  <a:rPr lang="en-US" altLang="zh-TW" dirty="0" smtClean="0"/>
                  <a:t>limited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the dip is unknown but reproducible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3" name="直排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62" y="2219556"/>
            <a:ext cx="6046022" cy="2644675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 rot="5242803">
            <a:off x="8691613" y="4108793"/>
            <a:ext cx="317634" cy="2887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左箭號 6"/>
          <p:cNvSpPr/>
          <p:nvPr/>
        </p:nvSpPr>
        <p:spPr>
          <a:xfrm>
            <a:off x="10549288" y="3925102"/>
            <a:ext cx="567890" cy="1523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912437" y="2203385"/>
            <a:ext cx="182880" cy="625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3" y="2173306"/>
            <a:ext cx="45624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factor (</a:t>
            </a:r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By T1-f</a:t>
            </a:r>
            <a:r>
              <a:rPr lang="en-US" altLang="zh-TW" sz="1400" dirty="0" smtClean="0"/>
              <a:t>01 </a:t>
            </a:r>
            <a:r>
              <a:rPr lang="en-US" altLang="zh-TW" dirty="0" smtClean="0"/>
              <a:t>at different </a:t>
            </a:r>
            <a:r>
              <a:rPr lang="en-US" altLang="zh-TW" dirty="0" err="1" smtClean="0"/>
              <a:t>B</a:t>
            </a:r>
            <a:r>
              <a:rPr lang="en-US" altLang="zh-TW" sz="1400" dirty="0" err="1" smtClean="0"/>
              <a:t>ll</a:t>
            </a:r>
            <a:r>
              <a:rPr lang="en-US" altLang="zh-TW" dirty="0"/>
              <a:t> </a:t>
            </a:r>
            <a:r>
              <a:rPr lang="en-US" altLang="zh-TW" dirty="0" smtClean="0"/>
              <a:t>can get </a:t>
            </a:r>
            <a:r>
              <a:rPr lang="en-US" altLang="zh-TW" dirty="0" err="1" smtClean="0"/>
              <a:t>Q</a:t>
            </a:r>
            <a:r>
              <a:rPr lang="en-US" altLang="zh-TW" sz="1600" dirty="0" err="1" smtClean="0"/>
              <a:t>b</a:t>
            </a:r>
            <a:endParaRPr lang="zh-TW" altLang="en-US" sz="16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3384"/>
            <a:ext cx="6764396" cy="26558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1" y="2248010"/>
            <a:ext cx="4562475" cy="3429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78829" y="2820717"/>
            <a:ext cx="323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Decrease at 6mT to 10mT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Due to Al wire bonds turning normal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Dephasing rate-sensitivity</a:t>
            </a:r>
            <a:endParaRPr lang="zh-TW" alt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直排文字版面配置區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/>
              <a:lstStyle/>
              <a:p>
                <a:r>
                  <a:rPr lang="en-US" altLang="zh-TW" dirty="0" smtClean="0"/>
                  <a:t>Not understood: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400" dirty="0" smtClean="0"/>
                  <a:t>Difference at sweet spot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400" dirty="0" smtClean="0"/>
                  <a:t>1/f noise amplitude drop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𝑒𝑐h𝑜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 is not T</a:t>
                </a:r>
                <a:r>
                  <a:rPr lang="en-US" altLang="zh-TW" sz="1600" dirty="0" smtClean="0"/>
                  <a:t>1 </a:t>
                </a:r>
                <a:r>
                  <a:rPr lang="en-US" altLang="zh-TW" sz="2400" dirty="0" smtClean="0"/>
                  <a:t>limited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直排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20" y="3459464"/>
            <a:ext cx="6484680" cy="27174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83" y="1851416"/>
            <a:ext cx="3617217" cy="15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A5B9D-1F12-4DAD-A62E-1505E35E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0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B2E5-386F-4330-90CB-EE85B6B7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550418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Use Andreev bound state to get Hamiltonian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Flux,Vg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dirty="0" err="1" smtClean="0"/>
              <a:t>B</a:t>
            </a:r>
            <a:r>
              <a:rPr lang="en-US" altLang="zh-TW" sz="1800" dirty="0" err="1" smtClean="0"/>
              <a:t>ll</a:t>
            </a:r>
            <a:r>
              <a:rPr lang="en-US" altLang="zh-TW" dirty="0" smtClean="0"/>
              <a:t> as parameter to measure </a:t>
            </a:r>
            <a:r>
              <a:rPr lang="en-US" altLang="zh-TW" dirty="0" err="1" smtClean="0"/>
              <a:t>decoherence</a:t>
            </a:r>
            <a:r>
              <a:rPr lang="en-US" altLang="zh-TW" dirty="0" smtClean="0"/>
              <a:t> time and qubit frequency(by changing gap ,</a:t>
            </a:r>
            <a:r>
              <a:rPr lang="en-US" altLang="zh-TW" dirty="0" err="1" smtClean="0"/>
              <a:t>transimision,flux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Under different </a:t>
            </a:r>
            <a:r>
              <a:rPr lang="en-US" altLang="zh-TW" dirty="0" err="1" smtClean="0"/>
              <a:t>B</a:t>
            </a:r>
            <a:r>
              <a:rPr lang="en-US" altLang="zh-TW" sz="1800" dirty="0" err="1" smtClean="0"/>
              <a:t>ll</a:t>
            </a:r>
            <a:r>
              <a:rPr lang="en-US" altLang="zh-TW" dirty="0" err="1" smtClean="0"/>
              <a:t>,some</a:t>
            </a:r>
            <a:r>
              <a:rPr lang="en-US" altLang="zh-TW" dirty="0" smtClean="0"/>
              <a:t> properties are not explained well yet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579754" y="1184886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A5B9D-1F12-4DAD-A62E-1505E35E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0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B2E5-386F-4330-90CB-EE85B6B7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550418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gap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Andreev reflection and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Andreev bound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dephasing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Nanowire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Transmon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Qubits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gate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In-plane magnetic field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B</a:t>
            </a:r>
            <a:r>
              <a:rPr lang="en-US" altLang="zh-TW" sz="1100" dirty="0" err="1" smtClean="0"/>
              <a:t>ll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579754" y="1184886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Gap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43735" y="1975094"/>
            <a:ext cx="10515600" cy="4351338"/>
          </a:xfrm>
        </p:spPr>
        <p:txBody>
          <a:bodyPr vert="horz"/>
          <a:lstStyle/>
          <a:p>
            <a:r>
              <a:rPr lang="en-US" altLang="zh-TW" dirty="0"/>
              <a:t>energy gap </a:t>
            </a:r>
            <a:r>
              <a:rPr lang="en-US" altLang="zh-TW" dirty="0" smtClean="0"/>
              <a:t>:energy </a:t>
            </a:r>
            <a:r>
              <a:rPr lang="en-US" altLang="zh-TW" dirty="0"/>
              <a:t>gain for two electrons upon formation of a </a:t>
            </a:r>
            <a:r>
              <a:rPr lang="en-US" altLang="zh-TW" dirty="0">
                <a:hlinkClick r:id="rId2"/>
              </a:rPr>
              <a:t>Cooper pair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Cooper pair is at</a:t>
            </a:r>
            <a:r>
              <a:rPr lang="en-US" altLang="zh-TW" dirty="0"/>
              <a:t> </a:t>
            </a:r>
            <a:r>
              <a:rPr lang="en-US" altLang="zh-TW" dirty="0">
                <a:hlinkClick r:id="rId3"/>
              </a:rPr>
              <a:t>Fermi </a:t>
            </a:r>
            <a:r>
              <a:rPr lang="en-US" altLang="zh-TW" dirty="0" smtClean="0">
                <a:hlinkClick r:id="rId3"/>
              </a:rPr>
              <a:t>energy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density of states vanishes over an </a:t>
            </a:r>
            <a:r>
              <a:rPr lang="en-US" altLang="zh-TW" dirty="0" smtClean="0"/>
              <a:t>energy range</a:t>
            </a:r>
          </a:p>
          <a:p>
            <a:pPr marL="0" indent="0">
              <a:buNone/>
            </a:pPr>
            <a:r>
              <a:rPr lang="en-US" altLang="zh-TW" dirty="0" smtClean="0"/>
              <a:t>(hard gap)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88" y="2546216"/>
            <a:ext cx="4025412" cy="4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Andreev reflection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When an electron go through N/S,</a:t>
            </a:r>
          </a:p>
          <a:p>
            <a:pPr marL="0" indent="0">
              <a:buNone/>
            </a:pPr>
            <a:r>
              <a:rPr lang="en-US" altLang="zh-TW" dirty="0" smtClean="0"/>
              <a:t>Will reflect a</a:t>
            </a:r>
            <a:r>
              <a:rPr lang="en-US" altLang="zh-TW" dirty="0" smtClean="0"/>
              <a:t> electron hole and create a cooper pair in S</a:t>
            </a:r>
          </a:p>
          <a:p>
            <a:pPr marL="0" indent="0">
              <a:buNone/>
            </a:pPr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70" y="3005383"/>
            <a:ext cx="5192860" cy="33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Andreev </a:t>
            </a:r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boundstate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Energy of  e: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 smtClean="0"/>
              <a:t>E</a:t>
            </a:r>
            <a:r>
              <a:rPr lang="en-US" altLang="zh-TW" sz="1800" dirty="0" err="1" smtClean="0"/>
              <a:t>e</a:t>
            </a:r>
            <a:r>
              <a:rPr lang="en-US" altLang="zh-TW" dirty="0" smtClean="0"/>
              <a:t>=-E</a:t>
            </a:r>
            <a:r>
              <a:rPr lang="en-US" altLang="zh-TW" sz="1400" dirty="0" smtClean="0"/>
              <a:t>h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Majorana</a:t>
            </a:r>
            <a:r>
              <a:rPr lang="en-US" altLang="zh-TW" dirty="0" smtClean="0"/>
              <a:t> fermion occur in E=0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898771"/>
            <a:ext cx="5095875" cy="1952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3924542"/>
            <a:ext cx="4429125" cy="28575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5983"/>
            <a:ext cx="2705100" cy="4191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2365496"/>
            <a:ext cx="17049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 dephasing time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Add a pulse to </a:t>
            </a:r>
            <a:r>
              <a:rPr lang="en-US" altLang="zh-TW" dirty="0" err="1" smtClean="0"/>
              <a:t>refocuse</a:t>
            </a:r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55" y="2106338"/>
            <a:ext cx="4106301" cy="38634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56" y="1825625"/>
            <a:ext cx="1841456" cy="44249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1" y="2823125"/>
            <a:ext cx="4019957" cy="30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Nanowire </a:t>
            </a:r>
            <a:r>
              <a:rPr lang="en-US" altLang="zh-TW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SNS junction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800" dirty="0" err="1" smtClean="0"/>
              <a:t>InAs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core:200nm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800" dirty="0" smtClean="0"/>
              <a:t>Al shell:30nm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r>
              <a:rPr lang="en-US" altLang="zh-TW" dirty="0" err="1" smtClean="0"/>
              <a:t>SQUID:flux</a:t>
            </a:r>
            <a:r>
              <a:rPr lang="en-US" altLang="zh-TW" dirty="0" smtClean="0"/>
              <a:t> tunable</a:t>
            </a:r>
          </a:p>
          <a:p>
            <a:r>
              <a:rPr lang="en-US" altLang="zh-TW" dirty="0" smtClean="0"/>
              <a:t>V</a:t>
            </a:r>
            <a:r>
              <a:rPr lang="en-US" altLang="zh-TW" sz="1800" dirty="0" smtClean="0"/>
              <a:t>g</a:t>
            </a:r>
            <a:endParaRPr lang="en-US" altLang="zh-TW" dirty="0"/>
          </a:p>
          <a:p>
            <a:r>
              <a:rPr lang="en-US" altLang="zh-TW" dirty="0" err="1" smtClean="0"/>
              <a:t>B</a:t>
            </a:r>
            <a:r>
              <a:rPr lang="en-US" altLang="zh-TW" sz="2000" dirty="0" err="1" smtClean="0"/>
              <a:t>c</a:t>
            </a:r>
            <a:r>
              <a:rPr lang="en-US" altLang="zh-TW" dirty="0" smtClean="0"/>
              <a:t>=83.9mT (Gap=0)</a:t>
            </a:r>
            <a:endParaRPr lang="zh-TW" altLang="en-US" sz="20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68" y="2642090"/>
            <a:ext cx="2783132" cy="27184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A5D90AD-08E1-4D9F-9251-7EACF2E47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85" y="2485924"/>
            <a:ext cx="3409583" cy="30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5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Qubit frequency-Flux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Andreev bound state:</a:t>
            </a:r>
          </a:p>
          <a:p>
            <a:endParaRPr lang="en-US" altLang="zh-TW" dirty="0"/>
          </a:p>
          <a:p>
            <a:r>
              <a:rPr lang="en-US" altLang="zh-TW" dirty="0" smtClean="0"/>
              <a:t>Cooper pair box Hamiltonian: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fit value: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sz="18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7" y="1866839"/>
            <a:ext cx="4645269" cy="43101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2715"/>
            <a:ext cx="5717290" cy="5039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8648"/>
            <a:ext cx="4241188" cy="445789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2958794" y="3726643"/>
            <a:ext cx="34507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68036"/>
            <a:ext cx="3184652" cy="46833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3836"/>
            <a:ext cx="3703419" cy="4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-Flux 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直排文字版面配置區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/>
                        </m:ctrlPr>
                      </m:sSubSupPr>
                      <m:e>
                        <m:r>
                          <a:rPr lang="en-US" altLang="zh-TW" i="1"/>
                          <m:t>𝑇</m:t>
                        </m:r>
                      </m:e>
                      <m:sub>
                        <m:r>
                          <a:rPr lang="en-US" altLang="zh-TW" i="1"/>
                          <m:t>2</m:t>
                        </m:r>
                      </m:sub>
                      <m:sup>
                        <m:r>
                          <a:rPr lang="en-US" altLang="zh-TW" i="1"/>
                          <m:t>𝑒𝑐h𝑜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T</a:t>
                </a:r>
                <a:r>
                  <a:rPr lang="en-US" altLang="zh-TW" sz="1800" dirty="0" smtClean="0"/>
                  <a:t>1 </a:t>
                </a:r>
                <a:r>
                  <a:rPr lang="en-US" altLang="zh-TW" dirty="0" smtClean="0"/>
                  <a:t>limited and contributed by: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1/f noise:</a:t>
                </a:r>
                <a:r>
                  <a:rPr lang="en-US" altLang="zh-TW" dirty="0"/>
                  <a:t> </a:t>
                </a:r>
                <a:r>
                  <a:rPr lang="en-US" altLang="zh-TW" dirty="0">
                    <a:hlinkClick r:id="rId2"/>
                  </a:rPr>
                  <a:t>power spectral density</a:t>
                </a:r>
                <a:r>
                  <a:rPr lang="en-US" altLang="zh-TW" dirty="0"/>
                  <a:t> </a:t>
                </a:r>
                <a:r>
                  <a:rPr lang="en-US" altLang="zh-TW" dirty="0" smtClean="0"/>
                  <a:t>is</a:t>
                </a:r>
                <a:r>
                  <a:rPr lang="en-US" altLang="zh-TW" dirty="0"/>
                  <a:t> </a:t>
                </a:r>
                <a:r>
                  <a:rPr lang="en-US" altLang="zh-TW" dirty="0">
                    <a:hlinkClick r:id="rId3" tooltip="Inversely proportional"/>
                  </a:rPr>
                  <a:t>inversely proportional</a:t>
                </a:r>
                <a:r>
                  <a:rPr lang="en-US" altLang="zh-TW" dirty="0"/>
                  <a:t> to the </a:t>
                </a:r>
                <a:r>
                  <a:rPr lang="en-US" altLang="zh-TW" dirty="0" smtClean="0">
                    <a:hlinkClick r:id="rId4" tooltip="Frequency"/>
                  </a:rPr>
                  <a:t>frequency</a:t>
                </a: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White noise:</a:t>
                </a:r>
                <a:r>
                  <a:rPr lang="en-US" altLang="zh-TW" dirty="0" smtClean="0">
                    <a:hlinkClick r:id="rId2"/>
                  </a:rPr>
                  <a:t> power spectral density</a:t>
                </a:r>
                <a:r>
                  <a:rPr lang="en-US" altLang="zh-TW" dirty="0" smtClean="0"/>
                  <a:t> is constant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直排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>
                <a:blip r:embed="rId5"/>
                <a:stretch>
                  <a:fillRect l="-1217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377531" y="1679820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3" y="3250972"/>
            <a:ext cx="3759468" cy="33759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19" y="4001294"/>
            <a:ext cx="3080084" cy="26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280</Words>
  <Application>Microsoft Office PowerPoint</Application>
  <PresentationFormat>寬螢幕</PresentationFormat>
  <Paragraphs>114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Evolution of Nanowire Transmon Qubits and Their Coherence in a Megnetic Field </vt:lpstr>
      <vt:lpstr>Outline</vt:lpstr>
      <vt:lpstr>Superconducting Gap</vt:lpstr>
      <vt:lpstr>Andreev reflection</vt:lpstr>
      <vt:lpstr>Andreev boundstate</vt:lpstr>
      <vt:lpstr>Echo dephasing time</vt:lpstr>
      <vt:lpstr>Nanowire transmon</vt:lpstr>
      <vt:lpstr>Qubit frequency-Flux </vt:lpstr>
      <vt:lpstr>Decoherence time-Flux </vt:lpstr>
      <vt:lpstr>Frequency difference</vt:lpstr>
      <vt:lpstr>Frequency difference-Vg</vt:lpstr>
      <vt:lpstr>Decoherence time-Vg</vt:lpstr>
      <vt:lpstr>Qubit frequency-Bll</vt:lpstr>
      <vt:lpstr>Decoherence time-Bll</vt:lpstr>
      <vt:lpstr>Quality factor (Qb)</vt:lpstr>
      <vt:lpstr>Dephasing rate-sensitivity</vt:lpstr>
      <vt:lpstr>Conclusion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程瀚 羅</dc:creator>
  <cp:lastModifiedBy>程瀚 羅</cp:lastModifiedBy>
  <cp:revision>40</cp:revision>
  <dcterms:created xsi:type="dcterms:W3CDTF">2021-05-18T13:33:56Z</dcterms:created>
  <dcterms:modified xsi:type="dcterms:W3CDTF">2021-05-20T08:18:28Z</dcterms:modified>
</cp:coreProperties>
</file>