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2.jpeg" ContentType="image/jpeg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1pPr>
    <a:lvl2pPr marL="0" marR="0" indent="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2pPr>
    <a:lvl3pPr marL="0" marR="0" indent="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3pPr>
    <a:lvl4pPr marL="0" marR="0" indent="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4pPr>
    <a:lvl5pPr marL="0" marR="0" indent="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5pPr>
    <a:lvl6pPr marL="0" marR="0" indent="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6pPr>
    <a:lvl7pPr marL="0" marR="0" indent="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7pPr>
    <a:lvl8pPr marL="0" marR="0" indent="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8pPr>
    <a:lvl9pPr marL="0" marR="0" indent="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375889"/>
              <a:satOff val="-9195"/>
              <a:lumOff val="-14901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rgbClr val="C9C3BA"/>
              </a:solidFill>
              <a:custDash>
                <a:ds d="100000" sp="200000"/>
              </a:custDash>
              <a:miter lim="400000"/>
            </a:ln>
          </a:left>
          <a:right>
            <a:ln w="12700" cap="flat">
              <a:solidFill>
                <a:srgbClr val="C9C3BA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solidFill>
                <a:srgbClr val="C9C3BA"/>
              </a:solidFill>
              <a:custDash>
                <a:ds d="100000" sp="200000"/>
              </a:custDash>
              <a:miter lim="400000"/>
            </a:ln>
          </a:top>
          <a:bottom>
            <a:ln w="12700" cap="flat">
              <a:solidFill>
                <a:srgbClr val="C9C3BA"/>
              </a:solidFill>
              <a:custDash>
                <a:ds d="100000" sp="200000"/>
              </a:custDash>
              <a:miter lim="400000"/>
            </a:ln>
          </a:bottom>
          <a:insideH>
            <a:ln w="12700" cap="flat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7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C9C3BA"/>
              </a:solidFill>
              <a:prstDash val="solid"/>
              <a:miter lim="400000"/>
            </a:ln>
          </a:top>
          <a:bottom>
            <a:ln w="3175" cap="flat">
              <a:solidFill>
                <a:srgbClr val="C9C3BA"/>
              </a:solidFill>
              <a:prstDash val="solid"/>
              <a:miter lim="400000"/>
            </a:ln>
          </a:bottom>
          <a:insideH>
            <a:ln w="3175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939D60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hueOff val="708446"/>
              <a:satOff val="-4821"/>
              <a:lumOff val="-14251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3175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left>
          <a:right>
            <a:ln w="3175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right>
          <a:top>
            <a:ln w="3175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top>
          <a:bottom>
            <a:ln w="3175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bottom>
          <a:insideH>
            <a:ln w="3175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3175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1">
              <a:hueOff val="-113918"/>
              <a:satOff val="19024"/>
              <a:lumOff val="19749"/>
              <a:alpha val="35000"/>
            </a:scheme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738AA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6"/>
              <a:satOff val="13972"/>
              <a:lumOff val="-24493"/>
            </a:schemeClr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4"/>
              <a:satOff val="6343"/>
              <a:lumOff val="-13963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3175" cap="flat">
              <a:solidFill>
                <a:srgbClr val="C9C3BA"/>
              </a:solidFill>
              <a:prstDash val="solid"/>
              <a:miter lim="400000"/>
            </a:ln>
          </a:left>
          <a:right>
            <a:ln w="3175" cap="flat">
              <a:solidFill>
                <a:srgbClr val="C9C3BA"/>
              </a:solidFill>
              <a:prstDash val="solid"/>
              <a:miter lim="400000"/>
            </a:ln>
          </a:right>
          <a:top>
            <a:ln w="3175" cap="flat">
              <a:solidFill>
                <a:srgbClr val="C9C3BA"/>
              </a:solidFill>
              <a:prstDash val="solid"/>
              <a:miter lim="400000"/>
            </a:ln>
          </a:top>
          <a:bottom>
            <a:ln w="3175" cap="flat">
              <a:solidFill>
                <a:srgbClr val="C9C3BA"/>
              </a:solidFill>
              <a:prstDash val="solid"/>
              <a:miter lim="400000"/>
            </a:ln>
          </a:bottom>
          <a:insideH>
            <a:ln w="3175" cap="flat">
              <a:solidFill>
                <a:srgbClr val="C9C3BA"/>
              </a:solidFill>
              <a:prstDash val="solid"/>
              <a:miter lim="400000"/>
            </a:ln>
          </a:insideH>
          <a:insideV>
            <a:ln w="3175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66635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3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/Relationships>
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</Relationships>
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</Relationships>
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</Relationships>
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</Relationships>
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</Relationships>
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超導體的兩個特性與其應用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6" name="Shape 20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是碳的同素異形體，例如鑽石也是</a:t>
            </a:r>
          </a:p>
          <a:p>
            <a:pPr/>
          </a:p>
          <a:p>
            <a:pPr/>
            <a:r>
              <a:t>單層的石墨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6" name="Shape 21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儘管比通常的共價鍵弱，但石墨烯片和hBN底物之間的層間相互作用的主要范德華力性質足夠強，足以在掃描探針顯微鏡或運輸實驗中產生可測量的效果。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0" name="Shape 23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帶到接地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5" name="Shape 23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 also show that the semiconductor JJ affords simple control of the qubit transition frequency by using an electrostatic gate to tune EJ(Josephson coupling energy)</a:t>
            </a:r>
          </a:p>
          <a:p>
            <a:pPr/>
          </a:p>
          <a:p>
            <a:pPr/>
            <a:r>
              <a:t>使Ej/Ec&gt;&gt;1</a:t>
            </a:r>
          </a:p>
          <a:p>
            <a:pPr/>
            <a:r>
              <a:t>Ec:Charge Energy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3" name="Shape 24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First, we measure how the transmission of the resonator responds to a varying gate voltage Vg by scanning the readout frequency fro around the bare-resonator frequency fR_bare=7.34GHz.</a:t>
            </a:r>
          </a:p>
          <a:p>
            <a:pPr/>
          </a:p>
          <a:p>
            <a:pPr/>
            <a:r>
              <a:t>1.測量cavity的頻率，沿著腔體的原始長度下去包圍測量，因為會小幅度震盪所以不會差太多</a:t>
            </a:r>
          </a:p>
          <a:p>
            <a:pPr/>
            <a:r>
              <a:t>2.看多少Vg下會有頻率裂開splitting，約在-2.2v~-2.8V有強耦合現象，可由對應的頻率（cavity resonance frequency f_{R}）求共振耦合強度g（f_{R}兩頻率對應的能量差值為2g）. </a:t>
            </a:r>
          </a:p>
          <a:p>
            <a:pPr/>
          </a:p>
          <a:p>
            <a:pPr/>
            <a:r>
              <a:t>3.</a:t>
            </a:r>
          </a:p>
          <a:p>
            <a:pPr/>
            <a:r>
              <a:t>4.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1" name="Shape 25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  <a:p>
            <a:pPr/>
            <a:r>
              <a:t>從驅動的頻率回推f_{qb}，從Vertical axis 可由公式E_{01}=hf_{qb}，可以知道qubit frequency f_{qb}存在很大的可調控範圍，從6GHz~12GHz，其中E_{01}是Fabry-Perot 震盪的波鋒，也代表原子在激發態的能量</a:t>
            </a:r>
          </a:p>
          <a:p>
            <a:pPr/>
          </a:p>
          <a:p>
            <a:pPr/>
            <a:r>
              <a:t>而當V_{g}=-2.52V=V_{CNP}時driving pulse f_{dr}有最小值約6GHz，這代表我們操作qubit的能量可以很小，不容易消耗完系統的總能量，所以有dephsing minimized spot</a:t>
            </a:r>
          </a:p>
          <a:p>
            <a:pPr/>
          </a:p>
          <a:p>
            <a:pPr/>
            <a:r>
              <a:t>在SNS結構下我們透過V_{g}創造外磁場進而調控E_{j}( Josephson coupling energy of the junction)</a:t>
            </a:r>
          </a:p>
          <a:p>
            <a:pPr/>
          </a:p>
          <a:p>
            <a:pPr/>
            <a:r>
              <a:t>在這裡我們V_{g} due to two effects 1.改變femi energy因而直接改變通道的狀態密度the density of states（DOS）為某一能量附近每單位能量區間裡微觀狀態的數目（通道的位能下降）。2.改變粒子穿過通道的穿透機率Transmission Probability。因為調高結的能量？</a:t>
            </a:r>
          </a:p>
          <a:p>
            <a:pPr/>
          </a:p>
          <a:p>
            <a:pPr/>
            <a:r>
              <a:t>當V_{g}&lt;V_{CNP}時the density of states還很低，所以很難通過，就像中間參雜了電洞。而且會有Fabry-Perot 震盪，這類非週期的波動”可能“與電導的波動有關，或是與喬瑟膚弱連結有關西。透過震盪週期對應的\DeltaV_{g}可以推出電洞長度L_{C}</a:t>
            </a:r>
          </a:p>
          <a:p>
            <a:pPr/>
          </a:p>
          <a:p>
            <a:pPr/>
            <a:r>
              <a:t>當V_{g}&gt;V_{CNP}時the density of states很高，所以很容易通過，會有Fabry-Perot 震盪，就像中間參雜了電洞</a:t>
            </a:r>
          </a:p>
          <a:p>
            <a:p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6" name="Shape 25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第二步，固定V_{g}=-4.38V，分別輸入四種不同的功率，但為了減少能量損耗f_{dr}=f_{qb}，約在8.811GHz</a:t>
            </a:r>
          </a:p>
          <a:p>
            <a:pPr/>
          </a:p>
          <a:p>
            <a:pPr/>
            <a:r>
              <a:t>Rabi frequency代表布拉克球沿著x軸再0態1態之間做旋轉，也可用來校正(calibrated)R_{x}^{\pi}與R_{x}^{\frac{\pi}{2}}。</a:t>
            </a:r>
          </a:p>
          <a:p>
            <a:pPr/>
          </a:p>
          <a:p>
            <a:pPr/>
            <a:r>
              <a:t>左二是Rabi，右二是在0態與第二激發態上要遷，所以過大的操控功率，會使量子比特跳出計算態，不在基態與激發態，影響操作保真度與量子比特的相干時間。</a:t>
            </a:r>
          </a:p>
          <a:p>
            <a:pPr/>
          </a:p>
          <a:p>
            <a:pPr/>
          </a:p>
          <a:p>
            <a:p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1" name="Shape 26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T1, the (‘longitudinal’) relaxation time of the higher energy |1 state</a:t>
            </a:r>
          </a:p>
          <a:p>
            <a:pPr/>
            <a:r>
              <a:t>T2, the (‘transverse’) relaxation time of states</a:t>
            </a:r>
          </a:p>
          <a:p>
            <a:pPr/>
            <a:r>
              <a:t>對布拉克球輸入R_{x}^{\pi}的pulse</a:t>
            </a:r>
          </a:p>
          <a:p>
            <a:pPr/>
            <a:r>
              <a:t>在C圖，的分佈中可見再V_{CNP}那點上有最長的T_{1}我們看左邊的exp decay，有公式。而且由Ｃ圖可知不是V_{g}越大，T_{1}就越大，相干時間越長，這強烈的指出coherence是不被graphene junction所限制的。</a:t>
            </a:r>
          </a:p>
          <a:p>
            <a:pPr/>
          </a:p>
          <a:p>
            <a:pPr/>
          </a:p>
          <a:p>
            <a:pPr/>
            <a:r>
              <a:t>b:We apply a Rπ pulse followed by a delayed readout pulse, yielding an exponential decay trace with an energy relaxation time of T1 ≈ 36 ns</a:t>
            </a:r>
          </a:p>
          <a:p>
            <a:pPr/>
          </a:p>
          <a:p>
            <a:pPr/>
            <a:r>
              <a:t>c:plots the T1 measurement repeated at different bias points with values that range from 12 to 36 ns.</a:t>
            </a:r>
          </a:p>
          <a:p>
            <a:p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7" name="Shape 26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再有最長的T_{1}對應的V_{g}下做Ramecy oscillation，先輸入1次R_{x}^{\frac{\pi}{2}}，將球轉到X-Y plane上，在使他繞Z軸旋轉，再輸入1次R_{x}^{\frac{\pi}{2}}</a:t>
            </a:r>
          </a:p>
          <a:p>
            <a:pPr/>
          </a:p>
          <a:p>
            <a:pPr/>
            <a:r>
              <a:t>T_{2}約等於2*(T_{1})</a:t>
            </a:r>
          </a:p>
          <a:p>
            <a:pPr/>
            <a:br/>
            <a:r>
              <a:t>我猜~55ns，是看damped sine wave的半衰期？</a:t>
            </a:r>
          </a:p>
          <a:p>
            <a:pPr/>
          </a:p>
          <a:p>
            <a:pPr/>
            <a:r>
              <a:t>做FFT後，可見有三個頻率組成，其中有兩個是假的，可能與異構物有關西，或是偶然的能級躍遷導致。</a:t>
            </a:r>
          </a:p>
          <a:p>
            <a:pPr/>
          </a:p>
          <a:p>
            <a:p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2" name="Shape 27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如何測量新材料對於qubit的特性</a:t>
            </a:r>
          </a:p>
          <a:p>
            <a:pPr/>
            <a:r>
              <a:t>找耦合頻率，找多少V_{g}下有最好的T1</a:t>
            </a:r>
          </a:p>
          <a:p>
            <a:pPr/>
          </a:p>
          <a:p>
            <a:pPr/>
            <a:r>
              <a:t>1.確認qubit、cavity存在</a:t>
            </a:r>
          </a:p>
          <a:p>
            <a:pPr/>
            <a:r>
              <a:t>2.在共振腔體長度對應的頻率f_{R_bar}周圍做包圍式readout，測得在哪裡共震，得出耦合強度，</a:t>
            </a:r>
          </a:p>
          <a:p>
            <a:pPr/>
            <a:r>
              <a:t>3.在共振範圍內測出最小可驅動頻率，該點會有最大相干時間（耗能少）。</a:t>
            </a:r>
          </a:p>
          <a:p>
            <a:pPr/>
            <a:r>
              <a:t>4.對上面那點做Rabi 震盪，測出T1、</a:t>
            </a:r>
          </a:p>
          <a:p>
            <a:pPr/>
            <a:r>
              <a:t>5.對上面那點做Ramsey震盪測出T_{2}^{*}</a:t>
            </a:r>
          </a:p>
          <a:p>
            <a:p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5" name="Shape 15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抗磁性則為超導體在外加磁場中，會將其內部的磁場完全排除，並保持內部磁通量（magnetic flux）為零。超導體的內部磁感應強度B必須保持為零，此為邁斯納效應（Meissner effect）。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1" name="Shape 16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零電阻為電流流通於超導體內時無損耗能量之現象，亦即產生永久電流（persistent current）。</a:t>
            </a:r>
          </a:p>
          <a:p>
            <a:pPr/>
            <a:r>
              <a:t>R is the electrical resistance of a uniform specimen of the material</a:t>
            </a:r>
          </a:p>
          <a:p>
            <a:pPr/>
            <a:r>
              <a:t>L  is the length of the specimen</a:t>
            </a:r>
          </a:p>
          <a:p>
            <a:pPr/>
            <a:r>
              <a:t>A is the cross-sectional area of the specimen</a:t>
            </a:r>
          </a:p>
          <a:p>
            <a:pPr/>
            <a:r>
              <a:t>\rho the electrical resistivity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7" name="Shape 16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當一顆電子由左至右的通過超導體，超導內部晶格會被吸引，然而通過後不會馬上恢復，在空間中帶正電，進而吸引周圍要通過超導體的電子，這兩顆電子會形成一對 cooper pair，一起通過超導體。</a:t>
            </a:r>
          </a:p>
          <a:p>
            <a:p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" name="Shape 17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Josephson junction，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0" name="Shape 18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(known as a superconductor–insulator–superconductor junction, or S-I-S), a short section of non-superconducting metal (S-N-S), or a physical constriction that weakens the superconductivity at the point of contact (S-s-S)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6" name="Shape 18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Josephson junction 只是個舞台</a:t>
            </a:r>
          </a:p>
          <a:p>
            <a:pPr/>
            <a:r>
              <a:t>結構的細節等等再說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4" name="Shape 19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Proximity effect (superconductivity)</a:t>
            </a:r>
          </a:p>
          <a:p>
            <a:pPr/>
          </a:p>
          <a:p>
            <a:pPr/>
            <a:r>
              <a:t>Potential barrier</a:t>
            </a:r>
          </a:p>
          <a:p>
            <a:pPr/>
            <a:r>
              <a:t>位能可以視為用來消耗系統動能</a:t>
            </a:r>
          </a:p>
          <a:p>
            <a:pPr/>
            <a:r>
              <a:t>左圖，當Potential barrier的位能大於系統總能量，動能為負，所以波函數指數遞減，反之波函數會震盪。</a:t>
            </a:r>
          </a:p>
          <a:p>
            <a:pPr/>
            <a:r>
              <a:t>與時間無關的波函數解出來會有兩項，也就是有兩個邊界條件的意思，分別代表不同方向的波，可以解釋成反射波與透射波，當波遇到不同的Potential barrier或低或高，都會改變對應的k值，也就會造成一次透射與反射，而透射波通量/入射波通量稱為透射係數（Transmission Probability），一般而言都與遇到Potential barrier對應的k值有關係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0" name="Shape 20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1962年</a:t>
            </a:r>
          </a:p>
          <a:p>
            <a:pPr/>
            <a:r>
              <a:t>There is no resistance when the current(cooper pair) passes through the Josephson junction.</a:t>
            </a:r>
          </a:p>
          <a:p>
            <a:pPr/>
            <a:r>
              <a:t>其中Ic為結上流過的最大超導電流(critical Josephson current)</a:t>
            </a:r>
          </a:p>
          <a:p>
            <a:pPr/>
            <a:r>
              <a:t>若V=0，即超導兩側沒有電位差，則varphi為常數或是零，故Is為定值，也就是所謂的DCJosephson effect，其中varphi可以由外磁場調控，</a:t>
            </a:r>
            <a:br/>
          </a:p>
          <a:p>
            <a:pPr/>
            <a:r>
              <a:t>若Ｖ!=0則有AC Josephson effect，超導電流隨時間震盪，其頻率通常在微波範圍內</a:t>
            </a:r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大標題與副標題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線條"/>
          <p:cNvSpPr/>
          <p:nvPr/>
        </p:nvSpPr>
        <p:spPr>
          <a:xfrm>
            <a:off x="507999" y="6150186"/>
            <a:ext cx="11999455" cy="1"/>
          </a:xfrm>
          <a:prstGeom prst="line">
            <a:avLst/>
          </a:prstGeom>
          <a:ln w="3175">
            <a:solidFill>
              <a:srgbClr val="444444">
                <a:alpha val="30000"/>
              </a:srgbClr>
            </a:solidFill>
            <a:miter lim="400000"/>
          </a:ln>
        </p:spPr>
        <p:txBody>
          <a:bodyPr lIns="27093" tIns="27093" rIns="27093" bIns="27093" anchor="ctr"/>
          <a:lstStyle/>
          <a:p>
            <a:pPr defTabSz="325120">
              <a:defRPr sz="2800">
                <a:solidFill>
                  <a:srgbClr val="000000"/>
                </a:solidFill>
                <a:effectLst>
                  <a:outerShdw sx="100000" sy="100000" kx="0" ky="0" algn="b" rotWithShape="0" blurRad="0" dist="53881" dir="2700000">
                    <a:srgbClr val="000000">
                      <a:alpha val="33333"/>
                    </a:srgbClr>
                  </a:outerShdw>
                </a:effectLst>
                <a:latin typeface="標楷體"/>
                <a:ea typeface="標楷體"/>
                <a:cs typeface="標楷體"/>
                <a:sym typeface="標楷體"/>
              </a:defRPr>
            </a:pPr>
          </a:p>
        </p:txBody>
      </p:sp>
      <p:sp>
        <p:nvSpPr>
          <p:cNvPr id="12" name="線條"/>
          <p:cNvSpPr/>
          <p:nvPr/>
        </p:nvSpPr>
        <p:spPr>
          <a:xfrm>
            <a:off x="507999" y="4294293"/>
            <a:ext cx="12000020" cy="1"/>
          </a:xfrm>
          <a:prstGeom prst="line">
            <a:avLst/>
          </a:prstGeom>
          <a:ln w="3175">
            <a:solidFill>
              <a:srgbClr val="444444">
                <a:alpha val="30000"/>
              </a:srgbClr>
            </a:solidFill>
            <a:miter lim="400000"/>
          </a:ln>
        </p:spPr>
        <p:txBody>
          <a:bodyPr lIns="27093" tIns="27093" rIns="27093" bIns="27093" anchor="ctr"/>
          <a:lstStyle/>
          <a:p>
            <a:pPr defTabSz="325120">
              <a:defRPr sz="2800">
                <a:solidFill>
                  <a:srgbClr val="000000"/>
                </a:solidFill>
                <a:effectLst>
                  <a:outerShdw sx="100000" sy="100000" kx="0" ky="0" algn="b" rotWithShape="0" blurRad="0" dist="53881" dir="2700000">
                    <a:srgbClr val="000000">
                      <a:alpha val="33333"/>
                    </a:srgbClr>
                  </a:outerShdw>
                </a:effectLst>
                <a:latin typeface="標楷體"/>
                <a:ea typeface="標楷體"/>
                <a:cs typeface="標楷體"/>
                <a:sym typeface="標楷體"/>
              </a:defRPr>
            </a:pPr>
          </a:p>
        </p:txBody>
      </p:sp>
      <p:sp>
        <p:nvSpPr>
          <p:cNvPr id="13" name="線條"/>
          <p:cNvSpPr/>
          <p:nvPr/>
        </p:nvSpPr>
        <p:spPr>
          <a:xfrm flipV="1">
            <a:off x="7994302" y="4600345"/>
            <a:ext cx="1" cy="1232070"/>
          </a:xfrm>
          <a:prstGeom prst="line">
            <a:avLst/>
          </a:prstGeom>
          <a:ln w="3175">
            <a:solidFill>
              <a:srgbClr val="444444">
                <a:alpha val="30000"/>
              </a:srgbClr>
            </a:solidFill>
            <a:miter lim="400000"/>
          </a:ln>
        </p:spPr>
        <p:txBody>
          <a:bodyPr lIns="27093" tIns="27093" rIns="27093" bIns="27093" anchor="ctr"/>
          <a:lstStyle/>
          <a:p>
            <a:pPr defTabSz="325120">
              <a:defRPr sz="2800">
                <a:solidFill>
                  <a:srgbClr val="000000"/>
                </a:solidFill>
                <a:effectLst>
                  <a:outerShdw sx="100000" sy="100000" kx="0" ky="0" algn="b" rotWithShape="0" blurRad="0" dist="53881" dir="2700000">
                    <a:srgbClr val="000000">
                      <a:alpha val="33333"/>
                    </a:srgbClr>
                  </a:outerShdw>
                </a:effectLst>
                <a:latin typeface="標楷體"/>
                <a:ea typeface="標楷體"/>
                <a:cs typeface="標楷體"/>
                <a:sym typeface="標楷體"/>
              </a:defRPr>
            </a:pPr>
          </a:p>
        </p:txBody>
      </p:sp>
      <p:sp>
        <p:nvSpPr>
          <p:cNvPr id="14" name="範例文字"/>
          <p:cNvSpPr txBox="1"/>
          <p:nvPr>
            <p:ph type="body" sz="quarter" idx="21"/>
          </p:nvPr>
        </p:nvSpPr>
        <p:spPr>
          <a:xfrm>
            <a:off x="507999" y="3819313"/>
            <a:ext cx="7200055" cy="435188"/>
          </a:xfrm>
          <a:prstGeom prst="rect">
            <a:avLst/>
          </a:prstGeom>
        </p:spPr>
        <p:txBody>
          <a:bodyPr anchor="ctr">
            <a:spAutoFit/>
          </a:bodyPr>
          <a:lstStyle>
            <a:lvl1pPr algn="l">
              <a:lnSpc>
                <a:spcPct val="110000"/>
              </a:lnSpc>
              <a:defRPr i="1"/>
            </a:lvl1pPr>
          </a:lstStyle>
          <a:p>
            <a:pPr/>
            <a:r>
              <a:t>範例文字</a:t>
            </a:r>
          </a:p>
        </p:txBody>
      </p:sp>
      <p:sp>
        <p:nvSpPr>
          <p:cNvPr id="15" name="大標題文字"/>
          <p:cNvSpPr txBox="1"/>
          <p:nvPr>
            <p:ph type="title"/>
          </p:nvPr>
        </p:nvSpPr>
        <p:spPr>
          <a:xfrm>
            <a:off x="507999" y="4328159"/>
            <a:ext cx="7200055" cy="1781388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大標題文字</a:t>
            </a:r>
          </a:p>
        </p:txBody>
      </p:sp>
      <p:sp>
        <p:nvSpPr>
          <p:cNvPr id="16" name="內文層級一…"/>
          <p:cNvSpPr txBox="1"/>
          <p:nvPr>
            <p:ph type="body" sz="quarter" idx="1"/>
          </p:nvPr>
        </p:nvSpPr>
        <p:spPr>
          <a:xfrm>
            <a:off x="8283786" y="4328159"/>
            <a:ext cx="4240108" cy="1781388"/>
          </a:xfrm>
          <a:prstGeom prst="rect">
            <a:avLst/>
          </a:prstGeom>
        </p:spPr>
        <p:txBody>
          <a:bodyPr anchor="ctr"/>
          <a:lstStyle>
            <a:lvl1pPr algn="l"/>
            <a:lvl2pPr algn="l"/>
            <a:lvl3pPr algn="l"/>
            <a:lvl4pPr algn="l"/>
            <a:lvl5pPr algn="l"/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7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名言語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王大明"/>
          <p:cNvSpPr txBox="1"/>
          <p:nvPr>
            <p:ph type="body" sz="quarter" idx="21"/>
          </p:nvPr>
        </p:nvSpPr>
        <p:spPr>
          <a:xfrm>
            <a:off x="528319" y="5709920"/>
            <a:ext cx="11941389" cy="562187"/>
          </a:xfrm>
          <a:prstGeom prst="rect">
            <a:avLst/>
          </a:prstGeom>
        </p:spPr>
        <p:txBody>
          <a:bodyPr>
            <a:spAutoFit/>
          </a:bodyPr>
          <a:lstStyle>
            <a:lvl1pPr>
              <a:spcBef>
                <a:spcPts val="1200"/>
              </a:spcBef>
              <a:defRPr i="1" sz="2800"/>
            </a:lvl1pPr>
          </a:lstStyle>
          <a:p>
            <a:pPr/>
            <a:r>
              <a:t>–王大明</a:t>
            </a:r>
          </a:p>
        </p:txBody>
      </p:sp>
      <p:sp>
        <p:nvSpPr>
          <p:cNvPr id="112" name="「在此輸入名言語錄。」"/>
          <p:cNvSpPr txBox="1"/>
          <p:nvPr>
            <p:ph type="body" sz="quarter" idx="22"/>
          </p:nvPr>
        </p:nvSpPr>
        <p:spPr>
          <a:xfrm>
            <a:off x="1266613" y="4338320"/>
            <a:ext cx="10464801" cy="663787"/>
          </a:xfrm>
          <a:prstGeom prst="rect">
            <a:avLst/>
          </a:prstGeom>
        </p:spPr>
        <p:txBody>
          <a:bodyPr anchor="ctr">
            <a:spAutoFit/>
          </a:bodyPr>
          <a:lstStyle>
            <a:lvl1pPr>
              <a:defRPr sz="3400"/>
            </a:lvl1pPr>
          </a:lstStyle>
          <a:p>
            <a:pPr/>
            <a:r>
              <a:t>「在此輸入名言語錄。」</a:t>
            </a:r>
          </a:p>
        </p:txBody>
      </p:sp>
      <p:sp>
        <p:nvSpPr>
          <p:cNvPr id="113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影像"/>
          <p:cNvSpPr/>
          <p:nvPr>
            <p:ph type="pic" idx="21"/>
          </p:nvPr>
        </p:nvSpPr>
        <p:spPr>
          <a:xfrm>
            <a:off x="-1" y="-196427"/>
            <a:ext cx="13004801" cy="914851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1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 - 水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線條"/>
          <p:cNvSpPr/>
          <p:nvPr/>
        </p:nvSpPr>
        <p:spPr>
          <a:xfrm flipV="1">
            <a:off x="7994302" y="6509367"/>
            <a:ext cx="1" cy="1232069"/>
          </a:xfrm>
          <a:prstGeom prst="line">
            <a:avLst/>
          </a:prstGeom>
          <a:ln w="3175">
            <a:solidFill>
              <a:srgbClr val="444444">
                <a:alpha val="30000"/>
              </a:srgbClr>
            </a:solidFill>
            <a:miter lim="400000"/>
          </a:ln>
        </p:spPr>
        <p:txBody>
          <a:bodyPr lIns="27093" tIns="27093" rIns="27093" bIns="27093" anchor="ctr"/>
          <a:lstStyle/>
          <a:p>
            <a:pPr defTabSz="325120">
              <a:defRPr sz="2800">
                <a:solidFill>
                  <a:srgbClr val="000000"/>
                </a:solidFill>
                <a:effectLst>
                  <a:outerShdw sx="100000" sy="100000" kx="0" ky="0" algn="b" rotWithShape="0" blurRad="0" dist="53881" dir="2700000">
                    <a:srgbClr val="000000">
                      <a:alpha val="33333"/>
                    </a:srgbClr>
                  </a:outerShdw>
                </a:effectLst>
                <a:latin typeface="標楷體"/>
                <a:ea typeface="標楷體"/>
                <a:cs typeface="標楷體"/>
                <a:sym typeface="標楷體"/>
              </a:defRPr>
            </a:pPr>
          </a:p>
        </p:txBody>
      </p:sp>
      <p:sp>
        <p:nvSpPr>
          <p:cNvPr id="25" name="線條"/>
          <p:cNvSpPr/>
          <p:nvPr/>
        </p:nvSpPr>
        <p:spPr>
          <a:xfrm>
            <a:off x="507999" y="8046720"/>
            <a:ext cx="11999455" cy="1"/>
          </a:xfrm>
          <a:prstGeom prst="line">
            <a:avLst/>
          </a:prstGeom>
          <a:ln w="3175">
            <a:solidFill>
              <a:srgbClr val="444444">
                <a:alpha val="30000"/>
              </a:srgbClr>
            </a:solidFill>
            <a:miter lim="400000"/>
          </a:ln>
        </p:spPr>
        <p:txBody>
          <a:bodyPr lIns="27093" tIns="27093" rIns="27093" bIns="27093" anchor="ctr"/>
          <a:lstStyle/>
          <a:p>
            <a:pPr defTabSz="325120">
              <a:defRPr sz="2800">
                <a:solidFill>
                  <a:srgbClr val="000000"/>
                </a:solidFill>
                <a:effectLst>
                  <a:outerShdw sx="100000" sy="100000" kx="0" ky="0" algn="b" rotWithShape="0" blurRad="0" dist="53881" dir="2700000">
                    <a:srgbClr val="000000">
                      <a:alpha val="33333"/>
                    </a:srgbClr>
                  </a:outerShdw>
                </a:effectLst>
                <a:latin typeface="標楷體"/>
                <a:ea typeface="標楷體"/>
                <a:cs typeface="標楷體"/>
                <a:sym typeface="標楷體"/>
              </a:defRPr>
            </a:pPr>
          </a:p>
        </p:txBody>
      </p:sp>
      <p:sp>
        <p:nvSpPr>
          <p:cNvPr id="26" name="線條"/>
          <p:cNvSpPr/>
          <p:nvPr/>
        </p:nvSpPr>
        <p:spPr>
          <a:xfrm>
            <a:off x="507999" y="6190826"/>
            <a:ext cx="12000020" cy="1"/>
          </a:xfrm>
          <a:prstGeom prst="line">
            <a:avLst/>
          </a:prstGeom>
          <a:ln w="3175">
            <a:solidFill>
              <a:srgbClr val="444444">
                <a:alpha val="30000"/>
              </a:srgbClr>
            </a:solidFill>
            <a:miter lim="400000"/>
          </a:ln>
        </p:spPr>
        <p:txBody>
          <a:bodyPr lIns="27093" tIns="27093" rIns="27093" bIns="27093" anchor="ctr"/>
          <a:lstStyle/>
          <a:p>
            <a:pPr defTabSz="325120">
              <a:defRPr sz="2800">
                <a:solidFill>
                  <a:srgbClr val="000000"/>
                </a:solidFill>
                <a:effectLst>
                  <a:outerShdw sx="100000" sy="100000" kx="0" ky="0" algn="b" rotWithShape="0" blurRad="0" dist="53881" dir="2700000">
                    <a:srgbClr val="000000">
                      <a:alpha val="33333"/>
                    </a:srgbClr>
                  </a:outerShdw>
                </a:effectLst>
                <a:latin typeface="標楷體"/>
                <a:ea typeface="標楷體"/>
                <a:cs typeface="標楷體"/>
                <a:sym typeface="標楷體"/>
              </a:defRPr>
            </a:pPr>
          </a:p>
        </p:txBody>
      </p:sp>
      <p:sp>
        <p:nvSpPr>
          <p:cNvPr id="27" name="線條"/>
          <p:cNvSpPr/>
          <p:nvPr/>
        </p:nvSpPr>
        <p:spPr>
          <a:xfrm flipV="1">
            <a:off x="7994302" y="6509367"/>
            <a:ext cx="1" cy="1232069"/>
          </a:xfrm>
          <a:prstGeom prst="line">
            <a:avLst/>
          </a:prstGeom>
          <a:ln w="3175">
            <a:solidFill>
              <a:srgbClr val="444444">
                <a:alpha val="30000"/>
              </a:srgbClr>
            </a:solidFill>
            <a:miter lim="400000"/>
          </a:ln>
        </p:spPr>
        <p:txBody>
          <a:bodyPr lIns="27093" tIns="27093" rIns="27093" bIns="27093" anchor="ctr"/>
          <a:lstStyle/>
          <a:p>
            <a:pPr defTabSz="325120">
              <a:defRPr sz="2800">
                <a:solidFill>
                  <a:srgbClr val="000000"/>
                </a:solidFill>
                <a:effectLst>
                  <a:outerShdw sx="100000" sy="100000" kx="0" ky="0" algn="b" rotWithShape="0" blurRad="0" dist="53881" dir="2700000">
                    <a:srgbClr val="000000">
                      <a:alpha val="33333"/>
                    </a:srgbClr>
                  </a:outerShdw>
                </a:effectLst>
                <a:latin typeface="標楷體"/>
                <a:ea typeface="標楷體"/>
                <a:cs typeface="標楷體"/>
                <a:sym typeface="標楷體"/>
              </a:defRPr>
            </a:pPr>
          </a:p>
        </p:txBody>
      </p:sp>
      <p:sp>
        <p:nvSpPr>
          <p:cNvPr id="28" name="範例文字"/>
          <p:cNvSpPr txBox="1"/>
          <p:nvPr>
            <p:ph type="body" sz="quarter" idx="21"/>
          </p:nvPr>
        </p:nvSpPr>
        <p:spPr>
          <a:xfrm>
            <a:off x="507999" y="5763260"/>
            <a:ext cx="7200055" cy="435187"/>
          </a:xfrm>
          <a:prstGeom prst="rect">
            <a:avLst/>
          </a:prstGeom>
        </p:spPr>
        <p:txBody>
          <a:bodyPr anchor="ctr">
            <a:spAutoFit/>
          </a:bodyPr>
          <a:lstStyle>
            <a:lvl1pPr algn="l">
              <a:lnSpc>
                <a:spcPct val="110000"/>
              </a:lnSpc>
              <a:defRPr i="1"/>
            </a:lvl1pPr>
          </a:lstStyle>
          <a:p>
            <a:pPr/>
            <a:r>
              <a:t>範例文字</a:t>
            </a:r>
          </a:p>
        </p:txBody>
      </p:sp>
      <p:sp>
        <p:nvSpPr>
          <p:cNvPr id="29" name="影像"/>
          <p:cNvSpPr/>
          <p:nvPr>
            <p:ph type="pic" idx="22"/>
          </p:nvPr>
        </p:nvSpPr>
        <p:spPr>
          <a:xfrm>
            <a:off x="507999" y="440266"/>
            <a:ext cx="11988802" cy="7410028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0" name="大標題文字"/>
          <p:cNvSpPr txBox="1"/>
          <p:nvPr>
            <p:ph type="title"/>
          </p:nvPr>
        </p:nvSpPr>
        <p:spPr>
          <a:xfrm>
            <a:off x="507999" y="6231466"/>
            <a:ext cx="7200055" cy="1781388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大標題文字</a:t>
            </a:r>
          </a:p>
        </p:txBody>
      </p:sp>
      <p:sp>
        <p:nvSpPr>
          <p:cNvPr id="31" name="內文層級一…"/>
          <p:cNvSpPr txBox="1"/>
          <p:nvPr>
            <p:ph type="body" sz="quarter" idx="1"/>
          </p:nvPr>
        </p:nvSpPr>
        <p:spPr>
          <a:xfrm>
            <a:off x="8283786" y="6231466"/>
            <a:ext cx="4240108" cy="1781388"/>
          </a:xfrm>
          <a:prstGeom prst="rect">
            <a:avLst/>
          </a:prstGeom>
        </p:spPr>
        <p:txBody>
          <a:bodyPr anchor="ctr"/>
          <a:lstStyle>
            <a:lvl1pPr algn="l"/>
            <a:lvl2pPr algn="l"/>
            <a:lvl3pPr algn="l"/>
            <a:lvl4pPr algn="l"/>
            <a:lvl5pPr algn="l"/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32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 - 中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大標題文字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40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 - 直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線條"/>
          <p:cNvSpPr/>
          <p:nvPr/>
        </p:nvSpPr>
        <p:spPr>
          <a:xfrm>
            <a:off x="507999" y="4876800"/>
            <a:ext cx="5676375" cy="0"/>
          </a:xfrm>
          <a:prstGeom prst="line">
            <a:avLst/>
          </a:prstGeom>
          <a:ln w="3175">
            <a:solidFill>
              <a:srgbClr val="444444">
                <a:alpha val="30000"/>
              </a:srgbClr>
            </a:solidFill>
            <a:miter lim="400000"/>
          </a:ln>
        </p:spPr>
        <p:txBody>
          <a:bodyPr lIns="27093" tIns="27093" rIns="27093" bIns="27093" anchor="ctr"/>
          <a:lstStyle/>
          <a:p>
            <a:pPr defTabSz="325120">
              <a:defRPr sz="2800">
                <a:solidFill>
                  <a:srgbClr val="000000"/>
                </a:solidFill>
                <a:effectLst>
                  <a:outerShdw sx="100000" sy="100000" kx="0" ky="0" algn="b" rotWithShape="0" blurRad="0" dist="53881" dir="2700000">
                    <a:srgbClr val="000000">
                      <a:alpha val="33333"/>
                    </a:srgbClr>
                  </a:outerShdw>
                </a:effectLst>
                <a:latin typeface="標楷體"/>
                <a:ea typeface="標楷體"/>
                <a:cs typeface="標楷體"/>
                <a:sym typeface="標楷體"/>
              </a:defRPr>
            </a:pPr>
          </a:p>
        </p:txBody>
      </p:sp>
      <p:sp>
        <p:nvSpPr>
          <p:cNvPr id="48" name="線條"/>
          <p:cNvSpPr/>
          <p:nvPr/>
        </p:nvSpPr>
        <p:spPr>
          <a:xfrm>
            <a:off x="507999" y="3298613"/>
            <a:ext cx="5676317" cy="1"/>
          </a:xfrm>
          <a:prstGeom prst="line">
            <a:avLst/>
          </a:prstGeom>
          <a:ln w="3175">
            <a:solidFill>
              <a:srgbClr val="444444">
                <a:alpha val="30000"/>
              </a:srgbClr>
            </a:solidFill>
            <a:miter lim="400000"/>
          </a:ln>
        </p:spPr>
        <p:txBody>
          <a:bodyPr lIns="27093" tIns="27093" rIns="27093" bIns="27093" anchor="ctr"/>
          <a:lstStyle/>
          <a:p>
            <a:pPr defTabSz="325120">
              <a:defRPr sz="2800">
                <a:solidFill>
                  <a:srgbClr val="000000"/>
                </a:solidFill>
                <a:effectLst>
                  <a:outerShdw sx="100000" sy="100000" kx="0" ky="0" algn="b" rotWithShape="0" blurRad="0" dist="53881" dir="2700000">
                    <a:srgbClr val="000000">
                      <a:alpha val="33333"/>
                    </a:srgbClr>
                  </a:outerShdw>
                </a:effectLst>
                <a:latin typeface="標楷體"/>
                <a:ea typeface="標楷體"/>
                <a:cs typeface="標楷體"/>
                <a:sym typeface="標楷體"/>
              </a:defRPr>
            </a:pPr>
          </a:p>
        </p:txBody>
      </p:sp>
      <p:sp>
        <p:nvSpPr>
          <p:cNvPr id="49" name="範例文字"/>
          <p:cNvSpPr txBox="1"/>
          <p:nvPr>
            <p:ph type="body" sz="quarter" idx="21"/>
          </p:nvPr>
        </p:nvSpPr>
        <p:spPr>
          <a:xfrm>
            <a:off x="507999" y="2788919"/>
            <a:ext cx="5676055" cy="435188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lnSpc>
                <a:spcPct val="110000"/>
              </a:lnSpc>
              <a:defRPr i="1"/>
            </a:lvl1pPr>
          </a:lstStyle>
          <a:p>
            <a:pPr/>
            <a:r>
              <a:t>範例文字</a:t>
            </a:r>
          </a:p>
        </p:txBody>
      </p:sp>
      <p:sp>
        <p:nvSpPr>
          <p:cNvPr id="50" name="影像"/>
          <p:cNvSpPr/>
          <p:nvPr>
            <p:ph type="pic" sz="half" idx="22"/>
          </p:nvPr>
        </p:nvSpPr>
        <p:spPr>
          <a:xfrm>
            <a:off x="6685280" y="338666"/>
            <a:ext cx="5759504" cy="8439575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51" name="大標題文字"/>
          <p:cNvSpPr txBox="1"/>
          <p:nvPr>
            <p:ph type="title"/>
          </p:nvPr>
        </p:nvSpPr>
        <p:spPr>
          <a:xfrm>
            <a:off x="507999" y="3339253"/>
            <a:ext cx="5676055" cy="1496907"/>
          </a:xfrm>
          <a:prstGeom prst="rect">
            <a:avLst/>
          </a:prstGeom>
        </p:spPr>
        <p:txBody>
          <a:bodyPr/>
          <a:lstStyle>
            <a:lvl1pPr algn="l">
              <a:defRPr sz="5400"/>
            </a:lvl1pPr>
          </a:lstStyle>
          <a:p>
            <a:pPr/>
            <a:r>
              <a:t>大標題文字</a:t>
            </a:r>
          </a:p>
        </p:txBody>
      </p:sp>
      <p:sp>
        <p:nvSpPr>
          <p:cNvPr id="52" name="內文層級一…"/>
          <p:cNvSpPr txBox="1"/>
          <p:nvPr>
            <p:ph type="body" sz="quarter" idx="1"/>
          </p:nvPr>
        </p:nvSpPr>
        <p:spPr>
          <a:xfrm>
            <a:off x="507999" y="4998720"/>
            <a:ext cx="5676055" cy="3007361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53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 - 上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線條"/>
          <p:cNvSpPr/>
          <p:nvPr/>
        </p:nvSpPr>
        <p:spPr>
          <a:xfrm>
            <a:off x="507999" y="2851573"/>
            <a:ext cx="11997293" cy="1"/>
          </a:xfrm>
          <a:prstGeom prst="line">
            <a:avLst/>
          </a:prstGeom>
          <a:ln w="3175">
            <a:solidFill>
              <a:srgbClr val="444444">
                <a:alpha val="30000"/>
              </a:srgbClr>
            </a:solidFill>
            <a:miter lim="400000"/>
          </a:ln>
        </p:spPr>
        <p:txBody>
          <a:bodyPr lIns="27093" tIns="27093" rIns="27093" bIns="27093" anchor="ctr"/>
          <a:lstStyle/>
          <a:p>
            <a:pPr defTabSz="325120">
              <a:defRPr sz="2800">
                <a:solidFill>
                  <a:srgbClr val="000000"/>
                </a:solidFill>
                <a:effectLst>
                  <a:outerShdw sx="100000" sy="100000" kx="0" ky="0" algn="b" rotWithShape="0" blurRad="0" dist="53881" dir="2700000">
                    <a:srgbClr val="000000">
                      <a:alpha val="33333"/>
                    </a:srgbClr>
                  </a:outerShdw>
                </a:effectLst>
                <a:latin typeface="標楷體"/>
                <a:ea typeface="標楷體"/>
                <a:cs typeface="標楷體"/>
                <a:sym typeface="標楷體"/>
              </a:defRPr>
            </a:pPr>
          </a:p>
        </p:txBody>
      </p:sp>
      <p:sp>
        <p:nvSpPr>
          <p:cNvPr id="61" name="線條"/>
          <p:cNvSpPr/>
          <p:nvPr/>
        </p:nvSpPr>
        <p:spPr>
          <a:xfrm>
            <a:off x="507999" y="1693333"/>
            <a:ext cx="11997293" cy="1"/>
          </a:xfrm>
          <a:prstGeom prst="line">
            <a:avLst/>
          </a:prstGeom>
          <a:ln w="3175">
            <a:solidFill>
              <a:srgbClr val="444444">
                <a:alpha val="30000"/>
              </a:srgbClr>
            </a:solidFill>
            <a:miter lim="400000"/>
          </a:ln>
        </p:spPr>
        <p:txBody>
          <a:bodyPr lIns="27093" tIns="27093" rIns="27093" bIns="27093" anchor="ctr"/>
          <a:lstStyle/>
          <a:p>
            <a:pPr defTabSz="325120">
              <a:defRPr sz="2800">
                <a:solidFill>
                  <a:srgbClr val="000000"/>
                </a:solidFill>
                <a:effectLst>
                  <a:outerShdw sx="100000" sy="100000" kx="0" ky="0" algn="b" rotWithShape="0" blurRad="0" dist="53881" dir="2700000">
                    <a:srgbClr val="000000">
                      <a:alpha val="33333"/>
                    </a:srgbClr>
                  </a:outerShdw>
                </a:effectLst>
                <a:latin typeface="標楷體"/>
                <a:ea typeface="標楷體"/>
                <a:cs typeface="標楷體"/>
                <a:sym typeface="標楷體"/>
              </a:defRPr>
            </a:pPr>
          </a:p>
        </p:txBody>
      </p:sp>
      <p:sp>
        <p:nvSpPr>
          <p:cNvPr id="62" name="大標題文字"/>
          <p:cNvSpPr txBox="1"/>
          <p:nvPr>
            <p:ph type="title"/>
          </p:nvPr>
        </p:nvSpPr>
        <p:spPr>
          <a:xfrm>
            <a:off x="507999" y="1828799"/>
            <a:ext cx="11988802" cy="887308"/>
          </a:xfrm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63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與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線條"/>
          <p:cNvSpPr/>
          <p:nvPr/>
        </p:nvSpPr>
        <p:spPr>
          <a:xfrm>
            <a:off x="507999" y="2844799"/>
            <a:ext cx="11997293" cy="1"/>
          </a:xfrm>
          <a:prstGeom prst="line">
            <a:avLst/>
          </a:prstGeom>
          <a:ln w="3175">
            <a:solidFill>
              <a:srgbClr val="444444">
                <a:alpha val="30000"/>
              </a:srgbClr>
            </a:solidFill>
            <a:miter lim="400000"/>
          </a:ln>
        </p:spPr>
        <p:txBody>
          <a:bodyPr lIns="27093" tIns="27093" rIns="27093" bIns="27093" anchor="ctr"/>
          <a:lstStyle/>
          <a:p>
            <a:pPr defTabSz="325120">
              <a:defRPr sz="2800">
                <a:solidFill>
                  <a:srgbClr val="000000"/>
                </a:solidFill>
                <a:effectLst>
                  <a:outerShdw sx="100000" sy="100000" kx="0" ky="0" algn="b" rotWithShape="0" blurRad="0" dist="53881" dir="2700000">
                    <a:srgbClr val="000000">
                      <a:alpha val="33333"/>
                    </a:srgbClr>
                  </a:outerShdw>
                </a:effectLst>
                <a:latin typeface="標楷體"/>
                <a:ea typeface="標楷體"/>
                <a:cs typeface="標楷體"/>
                <a:sym typeface="標楷體"/>
              </a:defRPr>
            </a:pPr>
          </a:p>
        </p:txBody>
      </p:sp>
      <p:sp>
        <p:nvSpPr>
          <p:cNvPr id="71" name="線條"/>
          <p:cNvSpPr/>
          <p:nvPr/>
        </p:nvSpPr>
        <p:spPr>
          <a:xfrm>
            <a:off x="507999" y="1693333"/>
            <a:ext cx="11997293" cy="1"/>
          </a:xfrm>
          <a:prstGeom prst="line">
            <a:avLst/>
          </a:prstGeom>
          <a:ln w="3175">
            <a:solidFill>
              <a:srgbClr val="444444">
                <a:alpha val="30000"/>
              </a:srgbClr>
            </a:solidFill>
            <a:miter lim="400000"/>
          </a:ln>
        </p:spPr>
        <p:txBody>
          <a:bodyPr lIns="27093" tIns="27093" rIns="27093" bIns="27093" anchor="ctr"/>
          <a:lstStyle/>
          <a:p>
            <a:pPr defTabSz="325120">
              <a:defRPr sz="2800">
                <a:solidFill>
                  <a:srgbClr val="000000"/>
                </a:solidFill>
                <a:effectLst>
                  <a:outerShdw sx="100000" sy="100000" kx="0" ky="0" algn="b" rotWithShape="0" blurRad="0" dist="53881" dir="2700000">
                    <a:srgbClr val="000000">
                      <a:alpha val="33333"/>
                    </a:srgbClr>
                  </a:outerShdw>
                </a:effectLst>
                <a:latin typeface="標楷體"/>
                <a:ea typeface="標楷體"/>
                <a:cs typeface="標楷體"/>
                <a:sym typeface="標楷體"/>
              </a:defRPr>
            </a:pPr>
          </a:p>
        </p:txBody>
      </p:sp>
      <p:sp>
        <p:nvSpPr>
          <p:cNvPr id="72" name="大標題文字"/>
          <p:cNvSpPr txBox="1"/>
          <p:nvPr>
            <p:ph type="title"/>
          </p:nvPr>
        </p:nvSpPr>
        <p:spPr>
          <a:xfrm>
            <a:off x="507999" y="1828799"/>
            <a:ext cx="11988802" cy="887308"/>
          </a:xfrm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73" name="內文層級一…"/>
          <p:cNvSpPr txBox="1"/>
          <p:nvPr>
            <p:ph type="body" idx="1"/>
          </p:nvPr>
        </p:nvSpPr>
        <p:spPr>
          <a:xfrm>
            <a:off x="507999" y="3190239"/>
            <a:ext cx="11988802" cy="4572002"/>
          </a:xfrm>
          <a:prstGeom prst="rect">
            <a:avLst/>
          </a:prstGeom>
        </p:spPr>
        <p:txBody>
          <a:bodyPr anchor="ctr"/>
          <a:lstStyle>
            <a:lvl1pPr marL="414527" indent="-414527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400"/>
            </a:lvl1pPr>
            <a:lvl2pPr marL="1024127" indent="-414527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400"/>
            </a:lvl2pPr>
            <a:lvl3pPr marL="1633727" indent="-414527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400"/>
            </a:lvl3pPr>
            <a:lvl4pPr marL="2243327" indent="-414527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400"/>
            </a:lvl4pPr>
            <a:lvl5pPr marL="2852927" indent="-414527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4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74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、項目符號與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線條"/>
          <p:cNvSpPr/>
          <p:nvPr/>
        </p:nvSpPr>
        <p:spPr>
          <a:xfrm>
            <a:off x="507999" y="2844799"/>
            <a:ext cx="11997293" cy="1"/>
          </a:xfrm>
          <a:prstGeom prst="line">
            <a:avLst/>
          </a:prstGeom>
          <a:ln w="3175">
            <a:solidFill>
              <a:srgbClr val="444444">
                <a:alpha val="30000"/>
              </a:srgbClr>
            </a:solidFill>
            <a:miter lim="400000"/>
          </a:ln>
        </p:spPr>
        <p:txBody>
          <a:bodyPr lIns="27093" tIns="27093" rIns="27093" bIns="27093" anchor="ctr"/>
          <a:lstStyle/>
          <a:p>
            <a:pPr defTabSz="325120">
              <a:defRPr sz="2800">
                <a:solidFill>
                  <a:srgbClr val="000000"/>
                </a:solidFill>
                <a:effectLst>
                  <a:outerShdw sx="100000" sy="100000" kx="0" ky="0" algn="b" rotWithShape="0" blurRad="0" dist="53881" dir="2700000">
                    <a:srgbClr val="000000">
                      <a:alpha val="33333"/>
                    </a:srgbClr>
                  </a:outerShdw>
                </a:effectLst>
                <a:latin typeface="標楷體"/>
                <a:ea typeface="標楷體"/>
                <a:cs typeface="標楷體"/>
                <a:sym typeface="標楷體"/>
              </a:defRPr>
            </a:pPr>
          </a:p>
        </p:txBody>
      </p:sp>
      <p:sp>
        <p:nvSpPr>
          <p:cNvPr id="82" name="線條"/>
          <p:cNvSpPr/>
          <p:nvPr/>
        </p:nvSpPr>
        <p:spPr>
          <a:xfrm>
            <a:off x="507999" y="1693333"/>
            <a:ext cx="11997293" cy="1"/>
          </a:xfrm>
          <a:prstGeom prst="line">
            <a:avLst/>
          </a:prstGeom>
          <a:ln w="3175">
            <a:solidFill>
              <a:srgbClr val="444444">
                <a:alpha val="30000"/>
              </a:srgbClr>
            </a:solidFill>
            <a:miter lim="400000"/>
          </a:ln>
        </p:spPr>
        <p:txBody>
          <a:bodyPr lIns="27093" tIns="27093" rIns="27093" bIns="27093" anchor="ctr"/>
          <a:lstStyle/>
          <a:p>
            <a:pPr defTabSz="325120">
              <a:defRPr sz="2800">
                <a:solidFill>
                  <a:srgbClr val="000000"/>
                </a:solidFill>
                <a:effectLst>
                  <a:outerShdw sx="100000" sy="100000" kx="0" ky="0" algn="b" rotWithShape="0" blurRad="0" dist="53881" dir="2700000">
                    <a:srgbClr val="000000">
                      <a:alpha val="33333"/>
                    </a:srgbClr>
                  </a:outerShdw>
                </a:effectLst>
                <a:latin typeface="標楷體"/>
                <a:ea typeface="標楷體"/>
                <a:cs typeface="標楷體"/>
                <a:sym typeface="標楷體"/>
              </a:defRPr>
            </a:pPr>
          </a:p>
        </p:txBody>
      </p:sp>
      <p:sp>
        <p:nvSpPr>
          <p:cNvPr id="83" name="影像"/>
          <p:cNvSpPr/>
          <p:nvPr>
            <p:ph type="pic" sz="half" idx="21"/>
          </p:nvPr>
        </p:nvSpPr>
        <p:spPr>
          <a:xfrm>
            <a:off x="6739466" y="-67734"/>
            <a:ext cx="5879688" cy="861568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大標題文字"/>
          <p:cNvSpPr txBox="1"/>
          <p:nvPr>
            <p:ph type="title"/>
          </p:nvPr>
        </p:nvSpPr>
        <p:spPr>
          <a:xfrm>
            <a:off x="507999" y="1828799"/>
            <a:ext cx="11988802" cy="887308"/>
          </a:xfrm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85" name="內文層級一…"/>
          <p:cNvSpPr txBox="1"/>
          <p:nvPr>
            <p:ph type="body" sz="half" idx="1"/>
          </p:nvPr>
        </p:nvSpPr>
        <p:spPr>
          <a:xfrm>
            <a:off x="507999" y="3244426"/>
            <a:ext cx="5818295" cy="4761655"/>
          </a:xfrm>
          <a:prstGeom prst="rect">
            <a:avLst/>
          </a:prstGeom>
        </p:spPr>
        <p:txBody>
          <a:bodyPr anchor="ctr"/>
          <a:lstStyle>
            <a:lvl1pPr marL="338666" indent="-338666" algn="l">
              <a:spcBef>
                <a:spcPts val="1700"/>
              </a:spcBef>
              <a:buClr>
                <a:srgbClr val="929292"/>
              </a:buClr>
              <a:buSzPct val="65000"/>
              <a:buFont typeface="Zapf Dingbats"/>
              <a:buChar char="❖"/>
              <a:defRPr sz="2800"/>
            </a:lvl1pPr>
            <a:lvl2pPr marL="846666" indent="-338666" algn="l">
              <a:spcBef>
                <a:spcPts val="1700"/>
              </a:spcBef>
              <a:buClr>
                <a:srgbClr val="929292"/>
              </a:buClr>
              <a:buSzPct val="65000"/>
              <a:buFont typeface="Zapf Dingbats"/>
              <a:buChar char="❖"/>
              <a:defRPr sz="2800"/>
            </a:lvl2pPr>
            <a:lvl3pPr marL="1354666" indent="-338666" algn="l">
              <a:spcBef>
                <a:spcPts val="1700"/>
              </a:spcBef>
              <a:buClr>
                <a:srgbClr val="929292"/>
              </a:buClr>
              <a:buSzPct val="65000"/>
              <a:buFont typeface="Zapf Dingbats"/>
              <a:buChar char="❖"/>
              <a:defRPr sz="2800"/>
            </a:lvl3pPr>
            <a:lvl4pPr marL="1862666" indent="-338666" algn="l">
              <a:spcBef>
                <a:spcPts val="1700"/>
              </a:spcBef>
              <a:buClr>
                <a:srgbClr val="929292"/>
              </a:buClr>
              <a:buSzPct val="65000"/>
              <a:buFont typeface="Zapf Dingbats"/>
              <a:buChar char="❖"/>
              <a:defRPr sz="2800"/>
            </a:lvl4pPr>
            <a:lvl5pPr marL="2370666" indent="-338666" algn="l">
              <a:spcBef>
                <a:spcPts val="1700"/>
              </a:spcBef>
              <a:buClr>
                <a:srgbClr val="929292"/>
              </a:buClr>
              <a:buSzPct val="65000"/>
              <a:buFont typeface="Zapf Dingbats"/>
              <a:buChar char="❖"/>
              <a:defRPr sz="28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86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內文層級一…"/>
          <p:cNvSpPr txBox="1"/>
          <p:nvPr>
            <p:ph type="body" idx="1"/>
          </p:nvPr>
        </p:nvSpPr>
        <p:spPr>
          <a:xfrm>
            <a:off x="507999" y="2167466"/>
            <a:ext cx="11988802" cy="5411895"/>
          </a:xfrm>
          <a:prstGeom prst="rect">
            <a:avLst/>
          </a:prstGeom>
        </p:spPr>
        <p:txBody>
          <a:bodyPr anchor="ctr"/>
          <a:lstStyle>
            <a:lvl1pPr marL="414527" indent="-414527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400"/>
            </a:lvl1pPr>
            <a:lvl2pPr marL="1024127" indent="-414527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400"/>
            </a:lvl2pPr>
            <a:lvl3pPr marL="1633727" indent="-414527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400"/>
            </a:lvl3pPr>
            <a:lvl4pPr marL="2243327" indent="-414527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400"/>
            </a:lvl4pPr>
            <a:lvl5pPr marL="2852927" indent="-414527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4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94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 - 一頁三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影像"/>
          <p:cNvSpPr/>
          <p:nvPr>
            <p:ph type="pic" sz="half" idx="21"/>
          </p:nvPr>
        </p:nvSpPr>
        <p:spPr>
          <a:xfrm>
            <a:off x="6523856" y="4432385"/>
            <a:ext cx="6132264" cy="4313876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02" name="影像"/>
          <p:cNvSpPr/>
          <p:nvPr>
            <p:ph type="pic" sz="quarter" idx="22"/>
          </p:nvPr>
        </p:nvSpPr>
        <p:spPr>
          <a:xfrm>
            <a:off x="6586659" y="1557866"/>
            <a:ext cx="5987628" cy="3630508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03" name="影像"/>
          <p:cNvSpPr/>
          <p:nvPr>
            <p:ph type="pic" idx="23"/>
          </p:nvPr>
        </p:nvSpPr>
        <p:spPr>
          <a:xfrm>
            <a:off x="389860" y="-81281"/>
            <a:ext cx="5893554" cy="8636002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04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大標題文字"/>
          <p:cNvSpPr txBox="1"/>
          <p:nvPr>
            <p:ph type="title"/>
          </p:nvPr>
        </p:nvSpPr>
        <p:spPr>
          <a:xfrm>
            <a:off x="507999" y="3989493"/>
            <a:ext cx="11988802" cy="178138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normAutofit fontScale="100000" lnSpcReduction="0"/>
          </a:bodyPr>
          <a:lstStyle/>
          <a:p>
            <a:pPr/>
            <a:r>
              <a:t>大標題文字</a:t>
            </a:r>
          </a:p>
        </p:txBody>
      </p:sp>
      <p:sp>
        <p:nvSpPr>
          <p:cNvPr id="3" name="內文層級一…"/>
          <p:cNvSpPr txBox="1"/>
          <p:nvPr>
            <p:ph type="body" idx="1"/>
          </p:nvPr>
        </p:nvSpPr>
        <p:spPr>
          <a:xfrm>
            <a:off x="521546" y="5737013"/>
            <a:ext cx="11975255" cy="8466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>
            <a:normAutofit fontScale="100000" lnSpcReduction="0"/>
          </a:bodyPr>
          <a:lstStyle/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" name="幻燈片編號"/>
          <p:cNvSpPr txBox="1"/>
          <p:nvPr>
            <p:ph type="sldNum" sz="quarter" idx="2"/>
          </p:nvPr>
        </p:nvSpPr>
        <p:spPr>
          <a:xfrm>
            <a:off x="6363970" y="8161866"/>
            <a:ext cx="270087" cy="308188"/>
          </a:xfrm>
          <a:prstGeom prst="rect">
            <a:avLst/>
          </a:prstGeom>
          <a:ln w="3175">
            <a:miter lim="400000"/>
          </a:ln>
        </p:spPr>
        <p:txBody>
          <a:bodyPr wrap="none" lIns="27093" tIns="27093" rIns="27093" bIns="27093">
            <a:spAutoFit/>
          </a:bodyPr>
          <a:lstStyle>
            <a:lvl1pPr>
              <a:defRPr sz="1600">
                <a:solidFill>
                  <a:srgbClr val="4C4946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587022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1pPr>
      <a:lvl2pPr marL="0" marR="0" indent="0" algn="ctr" defTabSz="587022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2pPr>
      <a:lvl3pPr marL="0" marR="0" indent="0" algn="ctr" defTabSz="587022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3pPr>
      <a:lvl4pPr marL="0" marR="0" indent="0" algn="ctr" defTabSz="587022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4pPr>
      <a:lvl5pPr marL="0" marR="0" indent="0" algn="ctr" defTabSz="587022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5pPr>
      <a:lvl6pPr marL="0" marR="0" indent="0" algn="ctr" defTabSz="587022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6pPr>
      <a:lvl7pPr marL="0" marR="0" indent="0" algn="ctr" defTabSz="587022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7pPr>
      <a:lvl8pPr marL="0" marR="0" indent="0" algn="ctr" defTabSz="587022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8pPr>
      <a:lvl9pPr marL="0" marR="0" indent="0" algn="ctr" defTabSz="587022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9pPr>
    </p:titleStyle>
    <p:bodyStyle>
      <a:lvl1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1pPr>
      <a:lvl2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2pPr>
      <a:lvl3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3pPr>
      <a:lvl4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4pPr>
      <a:lvl5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5pPr>
      <a:lvl6pPr marL="0" marR="0" indent="35560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6pPr>
      <a:lvl7pPr marL="0" marR="0" indent="71120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7pPr>
      <a:lvl8pPr marL="0" marR="0" indent="106680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8pPr>
      <a:lvl9pPr marL="0" marR="0" indent="142240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58702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58702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58702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58702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58702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58702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58702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58702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58702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Relationship Id="rId3" Type="http://schemas.openxmlformats.org/officeDocument/2006/relationships/image" Target="../media/image21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6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www.nature.com/articles/s41565-018-0329-2" TargetMode="Externa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raphene-molecular-grid-atomic-structure_shutterstock_1052481413.jpg" descr="graphene-molecular-grid-atomic-structure_shutterstock_1052481413.jpg"/>
          <p:cNvPicPr>
            <a:picLocks noChangeAspect="0"/>
          </p:cNvPicPr>
          <p:nvPr>
            <p:ph type="pic" idx="22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455878" y="1656195"/>
            <a:ext cx="12090402" cy="4073315"/>
          </a:xfrm>
          <a:prstGeom prst="rect">
            <a:avLst/>
          </a:prstGeom>
        </p:spPr>
      </p:pic>
      <p:sp>
        <p:nvSpPr>
          <p:cNvPr id="138" name="Coherent control of a hybrid superconducting…"/>
          <p:cNvSpPr txBox="1"/>
          <p:nvPr/>
        </p:nvSpPr>
        <p:spPr>
          <a:xfrm>
            <a:off x="571223" y="6407428"/>
            <a:ext cx="8313015" cy="143594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 algn="l">
              <a:lnSpc>
                <a:spcPct val="110000"/>
              </a:lnSpc>
              <a:defRPr i="1" sz="28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Coherent control of a hybrid superconducting </a:t>
            </a:r>
          </a:p>
          <a:p>
            <a:pPr algn="l">
              <a:lnSpc>
                <a:spcPct val="110000"/>
              </a:lnSpc>
              <a:defRPr i="1" sz="28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circuit made with graphene-based van der Waals </a:t>
            </a:r>
          </a:p>
          <a:p>
            <a:pPr algn="l">
              <a:lnSpc>
                <a:spcPct val="110000"/>
              </a:lnSpc>
              <a:defRPr i="1" sz="28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heterostructures </a:t>
            </a:r>
          </a:p>
        </p:txBody>
      </p:sp>
      <p:sp>
        <p:nvSpPr>
          <p:cNvPr id="139" name="報告者：吳柏鋐…"/>
          <p:cNvSpPr txBox="1"/>
          <p:nvPr>
            <p:ph type="title"/>
          </p:nvPr>
        </p:nvSpPr>
        <p:spPr>
          <a:xfrm>
            <a:off x="8194473" y="6564999"/>
            <a:ext cx="7299259" cy="171952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spcBef>
                <a:spcPts val="2400"/>
              </a:spcBef>
              <a:defRPr sz="2400">
                <a:solidFill>
                  <a:srgbClr val="414141"/>
                </a:solidFill>
                <a:latin typeface="標楷體"/>
                <a:ea typeface="標楷體"/>
                <a:cs typeface="標楷體"/>
                <a:sym typeface="標楷體"/>
              </a:defRPr>
            </a:pPr>
            <a:r>
              <a:t>報告者：吳柏鋐</a:t>
            </a:r>
          </a:p>
          <a:p>
            <a:pPr>
              <a:lnSpc>
                <a:spcPct val="100000"/>
              </a:lnSpc>
              <a:spcBef>
                <a:spcPts val="2400"/>
              </a:spcBef>
              <a:defRPr sz="2400">
                <a:solidFill>
                  <a:srgbClr val="414141"/>
                </a:solidFill>
                <a:latin typeface="標楷體"/>
                <a:ea typeface="標楷體"/>
                <a:cs typeface="標楷體"/>
                <a:sym typeface="標楷體"/>
              </a:defRPr>
            </a:pPr>
            <a:r>
              <a:t>指導教授：邱奎霖教授</a:t>
            </a:r>
          </a:p>
        </p:txBody>
      </p:sp>
      <p:sp>
        <p:nvSpPr>
          <p:cNvPr id="140" name="https://www.nature.com/articles/s41565-018-0329-2"/>
          <p:cNvSpPr txBox="1"/>
          <p:nvPr/>
        </p:nvSpPr>
        <p:spPr>
          <a:xfrm>
            <a:off x="3072946" y="7535187"/>
            <a:ext cx="4873837" cy="30818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1600"/>
            </a:lvl1pPr>
          </a:lstStyle>
          <a:p>
            <a:pPr/>
            <a:r>
              <a:t>https://www.nature.com/articles/s41565-018-0329-2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IMG_0205.PNG" descr="IMG_0205.PNG"/>
          <p:cNvPicPr>
            <a:picLocks noChangeAspect="0"/>
          </p:cNvPicPr>
          <p:nvPr>
            <p:ph type="pic" idx="2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384517" y="3168226"/>
            <a:ext cx="5858935" cy="4926755"/>
          </a:xfrm>
          <a:prstGeom prst="rect">
            <a:avLst/>
          </a:prstGeom>
        </p:spPr>
      </p:pic>
      <p:sp>
        <p:nvSpPr>
          <p:cNvPr id="189" name="Proximity effec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9617">
              <a:spcBef>
                <a:spcPts val="1300"/>
              </a:spcBef>
              <a:defRPr sz="5440"/>
            </a:lvl1pPr>
          </a:lstStyle>
          <a:p>
            <a:pPr/>
            <a:r>
              <a:t>Proximity effect </a:t>
            </a:r>
          </a:p>
        </p:txBody>
      </p:sp>
      <p:grpSp>
        <p:nvGrpSpPr>
          <p:cNvPr id="192" name="IMG_0206.PNG"/>
          <p:cNvGrpSpPr/>
          <p:nvPr/>
        </p:nvGrpSpPr>
        <p:grpSpPr>
          <a:xfrm>
            <a:off x="6583548" y="3168226"/>
            <a:ext cx="5858935" cy="4926755"/>
            <a:chOff x="0" y="0"/>
            <a:chExt cx="5858933" cy="4926753"/>
          </a:xfrm>
        </p:grpSpPr>
        <p:pic>
          <p:nvPicPr>
            <p:cNvPr id="191" name="IMG_0206.PNG" descr="IMG_0206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23609" t="18066" r="18501" b="18066"/>
            <a:stretch>
              <a:fillRect/>
            </a:stretch>
          </p:blipFill>
          <p:spPr>
            <a:xfrm>
              <a:off x="50800" y="38100"/>
              <a:ext cx="5757334" cy="476165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0" name="IMG_0206.PNG" descr="IMG_0206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858934" cy="492675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unnamed.png" descr="unnamed.png"/>
          <p:cNvPicPr>
            <a:picLocks noChangeAspect="0"/>
          </p:cNvPicPr>
          <p:nvPr>
            <p:ph type="pic" idx="2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3819176" y="3462150"/>
            <a:ext cx="8324820" cy="4338907"/>
          </a:xfrm>
          <a:prstGeom prst="rect">
            <a:avLst/>
          </a:prstGeom>
        </p:spPr>
      </p:pic>
      <p:sp>
        <p:nvSpPr>
          <p:cNvPr id="197" name="Josephson effec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9617">
              <a:spcBef>
                <a:spcPts val="1300"/>
              </a:spcBef>
              <a:defRPr sz="5440"/>
            </a:lvl1pPr>
          </a:lstStyle>
          <a:p>
            <a:pPr/>
            <a:r>
              <a:t>Josephson effect</a:t>
            </a:r>
          </a:p>
        </p:txBody>
      </p:sp>
      <p:sp>
        <p:nvSpPr>
          <p:cNvPr id="198" name="=0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14:m>
              <m:oMath>
                <m:r>
                  <a:rPr xmlns:a="http://schemas.openxmlformats.org/drawingml/2006/main" sz="3000" i="1">
                    <a:solidFill>
                      <a:srgbClr val="414040"/>
                    </a:solidFill>
                    <a:latin typeface="Cambria Math" panose="02040503050406030204" pitchFamily="18" charset="0"/>
                  </a:rPr>
                  <m:t>ρ</m:t>
                </m:r>
              </m:oMath>
            </a14:m>
            <a:r>
              <a:t>=0</a:t>
            </a:r>
          </a:p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31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</m:e>
                    <m:sub>
                      <m:r>
                        <a:rPr xmlns:a="http://schemas.openxmlformats.org/drawingml/2006/main" sz="31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sub>
                  </m:sSub>
                  <m:r>
                    <a:rPr xmlns:a="http://schemas.openxmlformats.org/drawingml/2006/main" sz="31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r>
                        <a:rPr xmlns:a="http://schemas.openxmlformats.org/drawingml/2006/main" sz="31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</m:e>
                    <m:sub>
                      <m:r>
                        <a:rPr xmlns:a="http://schemas.openxmlformats.org/drawingml/2006/main" sz="31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</m:sub>
                  </m:sSub>
                  <m:r>
                    <m:rPr>
                      <m:sty m:val="p"/>
                    </m:rPr>
                    <a:rPr xmlns:a="http://schemas.openxmlformats.org/drawingml/2006/main" sz="31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sin</m:t>
                  </m:r>
                  <m:r>
                    <a:rPr xmlns:a="http://schemas.openxmlformats.org/drawingml/2006/main" sz="31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31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φ</m:t>
                  </m:r>
                  <m:r>
                    <a:rPr xmlns:a="http://schemas.openxmlformats.org/drawingml/2006/main" sz="31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</a:p>
          <a:p>
            <a:pPr/>
            <a14:m>
              <m:oMathPara>
                <m:oMathParaPr>
                  <m:jc m:val="left"/>
                </m:oMathParaPr>
                <m:oMath>
                  <m:f>
                    <m:fPr>
                      <m:ctrlPr>
                        <a:rPr xmlns:a="http://schemas.openxmlformats.org/drawingml/2006/main" sz="305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305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xmlns:a="http://schemas.openxmlformats.org/drawingml/2006/main" sz="305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φ</m:t>
                      </m:r>
                    </m:num>
                    <m:den>
                      <m:r>
                        <a:rPr xmlns:a="http://schemas.openxmlformats.org/drawingml/2006/main" sz="305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xmlns:a="http://schemas.openxmlformats.org/drawingml/2006/main" sz="305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den>
                  </m:f>
                  <m:r>
                    <a:rPr xmlns:a="http://schemas.openxmlformats.org/drawingml/2006/main" sz="305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305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305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305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xmlns:a="http://schemas.openxmlformats.org/drawingml/2006/main" sz="305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num>
                    <m:den>
                      <m:r>
                        <m:rPr>
                          <m:sty m:val="p"/>
                        </m:rPr>
                        <a:rPr xmlns:a="http://schemas.openxmlformats.org/drawingml/2006/main" sz="305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ℏ</m:t>
                      </m:r>
                    </m:den>
                  </m:f>
                </m:oMath>
              </m:oMathPara>
            </a14:m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1526266007753rp117o5p1o.jpg" descr="1526266007753rp117o5p1o.jpg"/>
          <p:cNvPicPr>
            <a:picLocks noChangeAspect="0"/>
          </p:cNvPicPr>
          <p:nvPr>
            <p:ph type="pic" idx="2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6688666" y="3173845"/>
            <a:ext cx="5858935" cy="4926755"/>
          </a:xfrm>
          <a:prstGeom prst="rect">
            <a:avLst/>
          </a:prstGeom>
        </p:spPr>
      </p:pic>
      <p:sp>
        <p:nvSpPr>
          <p:cNvPr id="203" name="What is graphene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9617">
              <a:spcBef>
                <a:spcPts val="1300"/>
              </a:spcBef>
              <a:defRPr sz="5440"/>
            </a:lvl1pPr>
          </a:lstStyle>
          <a:p>
            <a:pPr/>
            <a:r>
              <a:t>What is graphene?</a:t>
            </a:r>
          </a:p>
        </p:txBody>
      </p:sp>
      <p:sp>
        <p:nvSpPr>
          <p:cNvPr id="204" name="Allotropes of carbon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Allotropes of carbon</a:t>
            </a:r>
          </a:p>
          <a:p>
            <a:pPr/>
            <a:r>
              <a:t>Ａn atomic layer of carbon atoms in a hexagonal lattice</a:t>
            </a:r>
          </a:p>
          <a:p>
            <a:pPr/>
            <a:r>
              <a:t>The electrical resistivity 10-6Ω·cm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Hexagonal boron nitride (h-BN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9617">
              <a:spcBef>
                <a:spcPts val="1300"/>
              </a:spcBef>
              <a:defRPr sz="5440"/>
            </a:lvl1pPr>
          </a:lstStyle>
          <a:p>
            <a:pPr/>
            <a:r>
              <a:t>Hexagonal boron nitride (h-BN)</a:t>
            </a:r>
          </a:p>
        </p:txBody>
      </p:sp>
      <p:grpSp>
        <p:nvGrpSpPr>
          <p:cNvPr id="211" name="Schematic-Diagram-of-the-hexagonal-boron-nitride-h-BN-structure.png"/>
          <p:cNvGrpSpPr/>
          <p:nvPr/>
        </p:nvGrpSpPr>
        <p:grpSpPr>
          <a:xfrm>
            <a:off x="2605877" y="3414251"/>
            <a:ext cx="7793046" cy="4926754"/>
            <a:chOff x="0" y="0"/>
            <a:chExt cx="7793045" cy="4926753"/>
          </a:xfrm>
        </p:grpSpPr>
        <p:pic>
          <p:nvPicPr>
            <p:cNvPr id="210" name="Schematic-Diagram-of-the-hexagonal-boron-nitride-h-BN-structure.png" descr="Schematic-Diagram-of-the-hexagonal-boron-nitride-h-BN-structur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56479" y="38100"/>
              <a:ext cx="7680087" cy="476165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9" name="Schematic-Diagram-of-the-hexagonal-boron-nitride-h-BN-structure.png" descr="Schematic-Diagram-of-the-hexagonal-boron-nitride-h-BN-structur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7793047" cy="492675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Hexagonal boron nitride (h-BN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9617">
              <a:spcBef>
                <a:spcPts val="1300"/>
              </a:spcBef>
              <a:defRPr sz="5440"/>
            </a:lvl1pPr>
          </a:lstStyle>
          <a:p>
            <a:pPr/>
            <a:r>
              <a:t>Hexagonal boron nitride (h-BN)</a:t>
            </a:r>
          </a:p>
        </p:txBody>
      </p:sp>
      <p:sp>
        <p:nvSpPr>
          <p:cNvPr id="214" name="h-BN is an insulator with band gap ~ 5.9 eV.…"/>
          <p:cNvSpPr txBox="1"/>
          <p:nvPr>
            <p:ph type="body" idx="1"/>
          </p:nvPr>
        </p:nvSpPr>
        <p:spPr>
          <a:xfrm>
            <a:off x="507999" y="3175739"/>
            <a:ext cx="11811002" cy="4632597"/>
          </a:xfrm>
          <a:prstGeom prst="rect">
            <a:avLst/>
          </a:prstGeom>
        </p:spPr>
        <p:txBody>
          <a:bodyPr/>
          <a:lstStyle/>
          <a:p>
            <a:pPr/>
            <a:r>
              <a:t>h-BN is an insulator with band gap ~ 5.9 eV.</a:t>
            </a:r>
          </a:p>
          <a:p>
            <a:pPr/>
            <a:r>
              <a:t>a layered material isostructural to graphite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van der Waals heterostructu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9617">
              <a:spcBef>
                <a:spcPts val="1300"/>
              </a:spcBef>
              <a:defRPr sz="5440"/>
            </a:lvl1pPr>
          </a:lstStyle>
          <a:p>
            <a:pPr/>
            <a:r>
              <a:t>van der Waals heterostructures</a:t>
            </a:r>
          </a:p>
        </p:txBody>
      </p:sp>
      <p:pic>
        <p:nvPicPr>
          <p:cNvPr id="219" name="螢幕快照 2020-10-10 下午11.45.53.png" descr="螢幕快照 2020-10-10 下午11.45.5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5428" y="3185142"/>
            <a:ext cx="11153944" cy="2358611"/>
          </a:xfrm>
          <a:prstGeom prst="rect">
            <a:avLst/>
          </a:prstGeom>
          <a:ln w="3175">
            <a:miter lim="400000"/>
          </a:ln>
        </p:spPr>
      </p:pic>
      <p:pic>
        <p:nvPicPr>
          <p:cNvPr id="220" name="螢幕快照 2020-10-10 下午11.54.20.png" descr="螢幕快照 2020-10-10 下午11.54.2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26098" y="5539646"/>
            <a:ext cx="7757683" cy="382898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IMG_11FF1FCD7487-1.jpeg"/>
          <p:cNvGrpSpPr/>
          <p:nvPr/>
        </p:nvGrpSpPr>
        <p:grpSpPr>
          <a:xfrm>
            <a:off x="2345790" y="2242878"/>
            <a:ext cx="8313220" cy="6956594"/>
            <a:chOff x="0" y="0"/>
            <a:chExt cx="8313219" cy="6956592"/>
          </a:xfrm>
        </p:grpSpPr>
        <p:pic>
          <p:nvPicPr>
            <p:cNvPr id="223" name="IMG_11FF1FCD7487-1.jpeg" descr="IMG_11FF1FCD7487-1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2382" r="0" b="2382"/>
            <a:stretch>
              <a:fillRect/>
            </a:stretch>
          </p:blipFill>
          <p:spPr>
            <a:xfrm>
              <a:off x="50800" y="38100"/>
              <a:ext cx="8211620" cy="679149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2" name="IMG_11FF1FCD7487-1.jpeg" descr="IMG_11FF1FCD7487-1.jpe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8313220" cy="6956594"/>
            </a:xfrm>
            <a:prstGeom prst="rect">
              <a:avLst/>
            </a:prstGeom>
            <a:effectLst/>
          </p:spPr>
        </p:pic>
      </p:grpSp>
      <p:sp>
        <p:nvSpPr>
          <p:cNvPr id="225" name="S-G-S junction"/>
          <p:cNvSpPr txBox="1"/>
          <p:nvPr>
            <p:ph type="title" idx="4294967295"/>
          </p:nvPr>
        </p:nvSpPr>
        <p:spPr>
          <a:xfrm>
            <a:off x="507999" y="1019263"/>
            <a:ext cx="11988802" cy="887308"/>
          </a:xfrm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pPr/>
            <a:r>
              <a:t>S-G-S junction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螢幕快照 2020-10-10 下午11.48.16.png" descr="螢幕快照 2020-10-10 下午11.48.16.png"/>
          <p:cNvPicPr>
            <a:picLocks noChangeAspect="1"/>
          </p:cNvPicPr>
          <p:nvPr>
            <p:ph type="pic" idx="21"/>
          </p:nvPr>
        </p:nvPicPr>
        <p:blipFill>
          <a:blip r:embed="rId3">
            <a:extLst/>
          </a:blip>
          <a:srcRect l="0" t="0" r="7638" b="0"/>
          <a:stretch>
            <a:fillRect/>
          </a:stretch>
        </p:blipFill>
        <p:spPr>
          <a:xfrm>
            <a:off x="377045" y="2235971"/>
            <a:ext cx="12250526" cy="6495933"/>
          </a:xfrm>
          <a:prstGeom prst="rect">
            <a:avLst/>
          </a:prstGeom>
        </p:spPr>
      </p:pic>
      <p:sp>
        <p:nvSpPr>
          <p:cNvPr id="228" name="S-G-S junction"/>
          <p:cNvSpPr txBox="1"/>
          <p:nvPr/>
        </p:nvSpPr>
        <p:spPr>
          <a:xfrm>
            <a:off x="4553517" y="895235"/>
            <a:ext cx="3897766" cy="87968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l">
              <a:lnSpc>
                <a:spcPct val="90000"/>
              </a:lnSpc>
              <a:spcBef>
                <a:spcPts val="1600"/>
              </a:spcBef>
              <a:defRPr sz="5400">
                <a:solidFill>
                  <a:srgbClr val="D93E2B"/>
                </a:solidFill>
                <a:latin typeface="+mn-lt"/>
                <a:ea typeface="+mn-ea"/>
                <a:cs typeface="+mn-cs"/>
                <a:sym typeface="Bodoni SvtyTwo ITC TT-Book"/>
              </a:defRPr>
            </a:lvl1pPr>
          </a:lstStyle>
          <a:p>
            <a:pPr/>
            <a:r>
              <a:t>S-G-S junction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he voltage-controlled transm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9617">
              <a:spcBef>
                <a:spcPts val="1300"/>
              </a:spcBef>
              <a:defRPr sz="5440"/>
            </a:lvl1pPr>
          </a:lstStyle>
          <a:p>
            <a:pPr/>
            <a:r>
              <a:t>The voltage-controlled transmon</a:t>
            </a:r>
          </a:p>
        </p:txBody>
      </p:sp>
      <p:pic>
        <p:nvPicPr>
          <p:cNvPr id="233" name="影像" descr="影像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97587" y="3994679"/>
            <a:ext cx="9009626" cy="4099068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螢幕快照 2020-10-11 上午12.23.23.png" descr="螢幕快照 2020-10-11 上午12.23.23.pn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0" y="2264106"/>
            <a:ext cx="13004801" cy="6342988"/>
          </a:xfrm>
          <a:prstGeom prst="rect">
            <a:avLst/>
          </a:prstGeom>
        </p:spPr>
      </p:pic>
      <p:sp>
        <p:nvSpPr>
          <p:cNvPr id="238" name="The voltage-controlled transmon"/>
          <p:cNvSpPr txBox="1"/>
          <p:nvPr>
            <p:ph type="title" idx="4294967295"/>
          </p:nvPr>
        </p:nvSpPr>
        <p:spPr>
          <a:xfrm>
            <a:off x="507999" y="948266"/>
            <a:ext cx="11988802" cy="887308"/>
          </a:xfrm>
          <a:prstGeom prst="rect">
            <a:avLst/>
          </a:prstGeom>
        </p:spPr>
        <p:txBody>
          <a:bodyPr/>
          <a:lstStyle>
            <a:lvl1pPr defTabSz="469617">
              <a:spcBef>
                <a:spcPts val="1300"/>
              </a:spcBef>
              <a:defRPr sz="5440"/>
            </a:lvl1pPr>
          </a:lstStyle>
          <a:p>
            <a:pPr/>
            <a:r>
              <a:t>The voltage-controlled transmon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Outline"/>
          <p:cNvSpPr txBox="1"/>
          <p:nvPr>
            <p:ph type="title"/>
          </p:nvPr>
        </p:nvSpPr>
        <p:spPr>
          <a:xfrm>
            <a:off x="507999" y="1825413"/>
            <a:ext cx="11988802" cy="887307"/>
          </a:xfrm>
          <a:prstGeom prst="rect">
            <a:avLst/>
          </a:prstGeom>
        </p:spPr>
        <p:txBody>
          <a:bodyPr/>
          <a:lstStyle>
            <a:lvl1pPr defTabSz="469617">
              <a:spcBef>
                <a:spcPts val="1300"/>
              </a:spcBef>
              <a:defRPr sz="5440"/>
            </a:lvl1pPr>
          </a:lstStyle>
          <a:p>
            <a:pPr/>
            <a:r>
              <a:t>Outline</a:t>
            </a:r>
          </a:p>
        </p:txBody>
      </p:sp>
      <p:sp>
        <p:nvSpPr>
          <p:cNvPr id="143" name="Introduction—Superconductor, Cooper pair box, van Der Waals materials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Introduction—Superconductor, Cooper pair box, van Der Waals materials.</a:t>
            </a:r>
          </a:p>
          <a:p>
            <a:pPr/>
            <a:r>
              <a:t>Graphene—Characteristic, looks.</a:t>
            </a:r>
          </a:p>
          <a:p>
            <a:pPr/>
            <a:r>
              <a:t>Measurement—Fabry-Perot cavity, Rabi oscillation, Ramsey measurement.</a:t>
            </a:r>
          </a:p>
          <a:p>
            <a:pPr/>
            <a:r>
              <a:t>Conclusion—T1 and T2.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螢幕快照 2020-10-11 上午12.28.13.png" descr="螢幕快照 2020-10-11 上午12.28.13.png"/>
          <p:cNvPicPr>
            <a:picLocks noChangeAspect="1"/>
          </p:cNvPicPr>
          <p:nvPr>
            <p:ph type="pic" idx="21"/>
          </p:nvPr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-1" y="2478231"/>
            <a:ext cx="13004801" cy="5745405"/>
          </a:xfrm>
          <a:prstGeom prst="rect">
            <a:avLst/>
          </a:prstGeom>
        </p:spPr>
      </p:pic>
      <p:sp>
        <p:nvSpPr>
          <p:cNvPr id="241" name="How much Vg is there a resonance coupling between the cavity and the qubit."/>
          <p:cNvSpPr txBox="1"/>
          <p:nvPr>
            <p:ph type="title" idx="4294967295"/>
          </p:nvPr>
        </p:nvSpPr>
        <p:spPr>
          <a:xfrm>
            <a:off x="507999" y="1219199"/>
            <a:ext cx="11988802" cy="887308"/>
          </a:xfrm>
          <a:prstGeom prst="rect">
            <a:avLst/>
          </a:prstGeom>
        </p:spPr>
        <p:txBody>
          <a:bodyPr/>
          <a:lstStyle>
            <a:lvl1pPr defTabSz="281770">
              <a:spcBef>
                <a:spcPts val="700"/>
              </a:spcBef>
              <a:defRPr sz="3264"/>
            </a:lvl1pPr>
          </a:lstStyle>
          <a:p>
            <a:pPr/>
            <a:r>
              <a:t>How much Vg is there a resonance coupling between the cavity and the qubit.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螢幕快照 2020-10-11 上午10.03.27.png" descr="螢幕快照 2020-10-11 上午10.03.27.pn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798648" y="1693333"/>
            <a:ext cx="9407506" cy="7315201"/>
          </a:xfrm>
          <a:prstGeom prst="rect">
            <a:avLst/>
          </a:prstGeom>
        </p:spPr>
      </p:pic>
      <p:sp>
        <p:nvSpPr>
          <p:cNvPr id="246" name="fR_bar=7.34GHz"/>
          <p:cNvSpPr txBox="1"/>
          <p:nvPr>
            <p:ph type="title" idx="4294967295"/>
          </p:nvPr>
        </p:nvSpPr>
        <p:spPr>
          <a:xfrm>
            <a:off x="507999" y="609599"/>
            <a:ext cx="11988802" cy="887308"/>
          </a:xfrm>
          <a:prstGeom prst="rect">
            <a:avLst/>
          </a:prstGeom>
        </p:spPr>
        <p:txBody>
          <a:bodyPr/>
          <a:lstStyle/>
          <a:p>
            <a:pPr defTabSz="469617">
              <a:spcBef>
                <a:spcPts val="1300"/>
              </a:spcBef>
              <a:defRPr sz="5440"/>
            </a:pPr>
            <a:r>
              <a:t>f</a:t>
            </a:r>
            <a:r>
              <a:rPr baseline="-5999"/>
              <a:t>R_bar=7.34GHz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螢幕快照 2020-10-11 上午12.28.58.png" descr="螢幕快照 2020-10-11 上午12.28.58.png"/>
          <p:cNvPicPr>
            <a:picLocks noChangeAspect="1"/>
          </p:cNvPicPr>
          <p:nvPr>
            <p:ph type="pic" idx="21"/>
          </p:nvPr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1164805" y="1745891"/>
            <a:ext cx="10675060" cy="7608467"/>
          </a:xfrm>
          <a:prstGeom prst="rect">
            <a:avLst/>
          </a:prstGeom>
        </p:spPr>
      </p:pic>
      <p:sp>
        <p:nvSpPr>
          <p:cNvPr id="249" name="How to get qubit energy?"/>
          <p:cNvSpPr txBox="1"/>
          <p:nvPr>
            <p:ph type="title" idx="4294967295"/>
          </p:nvPr>
        </p:nvSpPr>
        <p:spPr>
          <a:xfrm>
            <a:off x="507999" y="755066"/>
            <a:ext cx="11988802" cy="887308"/>
          </a:xfrm>
          <a:prstGeom prst="rect">
            <a:avLst/>
          </a:prstGeom>
        </p:spPr>
        <p:txBody>
          <a:bodyPr/>
          <a:lstStyle>
            <a:lvl1pPr defTabSz="469617">
              <a:spcBef>
                <a:spcPts val="1300"/>
              </a:spcBef>
              <a:defRPr sz="5440"/>
            </a:lvl1pPr>
          </a:lstStyle>
          <a:p>
            <a:pPr/>
            <a:r>
              <a:t>How to get qubit energy?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螢幕快照 2020-10-11 上午12.30.23.png" descr="螢幕快照 2020-10-11 上午12.30.23.png"/>
          <p:cNvPicPr>
            <a:picLocks noChangeAspect="1"/>
          </p:cNvPicPr>
          <p:nvPr>
            <p:ph type="pic" idx="21"/>
          </p:nvPr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-1" y="2464523"/>
            <a:ext cx="13004801" cy="6060926"/>
          </a:xfrm>
          <a:prstGeom prst="rect">
            <a:avLst/>
          </a:prstGeom>
        </p:spPr>
      </p:pic>
      <p:sp>
        <p:nvSpPr>
          <p:cNvPr id="254" name="Rabi oscillation"/>
          <p:cNvSpPr txBox="1"/>
          <p:nvPr>
            <p:ph type="title" idx="4294967295"/>
          </p:nvPr>
        </p:nvSpPr>
        <p:spPr>
          <a:xfrm>
            <a:off x="507999" y="1107582"/>
            <a:ext cx="11988802" cy="887308"/>
          </a:xfrm>
          <a:prstGeom prst="rect">
            <a:avLst/>
          </a:prstGeom>
        </p:spPr>
        <p:txBody>
          <a:bodyPr/>
          <a:lstStyle>
            <a:lvl1pPr defTabSz="469617">
              <a:spcBef>
                <a:spcPts val="1300"/>
              </a:spcBef>
              <a:defRPr sz="5440"/>
            </a:lvl1pPr>
          </a:lstStyle>
          <a:p>
            <a:pPr/>
            <a:r>
              <a:t>Rabi oscillation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螢幕快照 2020-10-11 上午12.30.47.png" descr="螢幕快照 2020-10-11 上午12.30.47.png"/>
          <p:cNvPicPr>
            <a:picLocks noChangeAspect="1"/>
          </p:cNvPicPr>
          <p:nvPr>
            <p:ph type="pic" idx="21"/>
          </p:nvPr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-1" y="3067898"/>
            <a:ext cx="13004801" cy="4545084"/>
          </a:xfrm>
          <a:prstGeom prst="rect">
            <a:avLst/>
          </a:prstGeom>
        </p:spPr>
      </p:pic>
      <p:sp>
        <p:nvSpPr>
          <p:cNvPr id="259" name="Rabi oscillation"/>
          <p:cNvSpPr txBox="1"/>
          <p:nvPr>
            <p:ph type="title" idx="4294967295"/>
          </p:nvPr>
        </p:nvSpPr>
        <p:spPr>
          <a:xfrm>
            <a:off x="507999" y="1296473"/>
            <a:ext cx="11988802" cy="887307"/>
          </a:xfrm>
          <a:prstGeom prst="rect">
            <a:avLst/>
          </a:prstGeom>
        </p:spPr>
        <p:txBody>
          <a:bodyPr/>
          <a:lstStyle>
            <a:lvl1pPr defTabSz="469617">
              <a:spcBef>
                <a:spcPts val="1300"/>
              </a:spcBef>
              <a:defRPr sz="5440"/>
            </a:lvl1pPr>
          </a:lstStyle>
          <a:p>
            <a:pPr/>
            <a:r>
              <a:t>Rabi oscillation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螢幕快照 2020-10-11 上午12.35.14.png" descr="螢幕快照 2020-10-11 上午12.35.14.png"/>
          <p:cNvPicPr>
            <a:picLocks noChangeAspect="1"/>
          </p:cNvPicPr>
          <p:nvPr>
            <p:ph type="pic" idx="21"/>
          </p:nvPr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736146" y="1889378"/>
            <a:ext cx="6636725" cy="7315201"/>
          </a:xfrm>
          <a:prstGeom prst="rect">
            <a:avLst/>
          </a:prstGeom>
        </p:spPr>
      </p:pic>
      <p:sp>
        <p:nvSpPr>
          <p:cNvPr id="264" name="Ramsey oscillations"/>
          <p:cNvSpPr txBox="1"/>
          <p:nvPr>
            <p:ph type="title" idx="4294967295"/>
          </p:nvPr>
        </p:nvSpPr>
        <p:spPr>
          <a:xfrm>
            <a:off x="507999" y="474133"/>
            <a:ext cx="11988802" cy="887307"/>
          </a:xfrm>
          <a:prstGeom prst="rect">
            <a:avLst/>
          </a:prstGeom>
        </p:spPr>
        <p:txBody>
          <a:bodyPr/>
          <a:lstStyle>
            <a:lvl1pPr defTabSz="469617">
              <a:spcBef>
                <a:spcPts val="1300"/>
              </a:spcBef>
              <a:defRPr sz="5440"/>
            </a:lvl1pPr>
          </a:lstStyle>
          <a:p>
            <a:pPr/>
            <a:r>
              <a:t>Ramsey oscillations</a:t>
            </a:r>
          </a:p>
        </p:txBody>
      </p:sp>
      <p:pic>
        <p:nvPicPr>
          <p:cNvPr id="265" name="螢幕快照 2020-10-11 上午12.35.36.png" descr="螢幕快照 2020-10-11 上午12.35.3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32301" y="1889379"/>
            <a:ext cx="4236413" cy="7315201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Conclus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9617">
              <a:spcBef>
                <a:spcPts val="1300"/>
              </a:spcBef>
              <a:defRPr sz="5440"/>
            </a:lvl1pPr>
          </a:lstStyle>
          <a:p>
            <a:pPr/>
            <a:r>
              <a:t>Conclusion</a:t>
            </a:r>
          </a:p>
        </p:txBody>
      </p:sp>
      <p:sp>
        <p:nvSpPr>
          <p:cNvPr id="270" name="1.the resonance…"/>
          <p:cNvSpPr txBox="1"/>
          <p:nvPr>
            <p:ph type="body" idx="4294967295"/>
          </p:nvPr>
        </p:nvSpPr>
        <p:spPr>
          <a:xfrm>
            <a:off x="507999" y="3190239"/>
            <a:ext cx="11988802" cy="4572002"/>
          </a:xfrm>
          <a:prstGeom prst="rect">
            <a:avLst/>
          </a:prstGeom>
        </p:spPr>
        <p:txBody>
          <a:bodyPr anchor="ctr"/>
          <a:lstStyle/>
          <a:p>
            <a:pPr marL="414527" indent="-414527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400"/>
            </a:pPr>
            <a:r>
              <a:t>1.the resonance</a:t>
            </a:r>
          </a:p>
          <a:p>
            <a:pPr marL="414527" indent="-414527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400"/>
            </a:pPr>
            <a:r>
              <a:t>2.The maximum value of T1.</a:t>
            </a:r>
          </a:p>
          <a:p>
            <a:pPr marL="414527" indent="-414527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400"/>
            </a:pPr>
            <a:r>
              <a:t>3.Rabi oscillation</a:t>
            </a:r>
          </a:p>
          <a:p>
            <a:pPr marL="414527" indent="-414527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400"/>
            </a:pPr>
            <a:r>
              <a:t>4.Ramsey oscillation </a:t>
            </a:r>
          </a:p>
          <a:p>
            <a:pPr marL="414527" indent="-414527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400"/>
            </a:pPr>
            <a:r>
              <a:t>5.</a:t>
            </a:r>
            <a14:m>
              <m:oMath>
                <m:sSubSup>
                  <m:e>
                    <m:r>
                      <a:rPr xmlns:a="http://schemas.openxmlformats.org/drawingml/2006/main" sz="4200" i="1">
                        <a:solidFill>
                          <a:srgbClr val="414040"/>
                        </a:solidFill>
                        <a:latin typeface="Cambria Math" panose="02040503050406030204" pitchFamily="18" charset="0"/>
                      </a:rPr>
                      <m:t>T</m:t>
                    </m:r>
                  </m:e>
                  <m:sub>
                    <m:r>
                      <a:rPr xmlns:a="http://schemas.openxmlformats.org/drawingml/2006/main" sz="4200" i="1">
                        <a:solidFill>
                          <a:srgbClr val="414040"/>
                        </a:solidFill>
                        <a:latin typeface="Cambria Math" panose="02040503050406030204" pitchFamily="18" charset="0"/>
                      </a:rPr>
                      <m:t>2</m:t>
                    </m:r>
                  </m:sub>
                  <m:sup>
                    <m:r>
                      <a:rPr xmlns:a="http://schemas.openxmlformats.org/drawingml/2006/main" sz="4200" i="1">
                        <a:solidFill>
                          <a:srgbClr val="414040"/>
                        </a:solidFill>
                        <a:latin typeface="Cambria Math" panose="02040503050406030204" pitchFamily="18" charset="0"/>
                      </a:rPr>
                      <m:t>*</m:t>
                    </m:r>
                  </m:sup>
                </m:sSubSup>
              </m:oMath>
            </a14:m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otentia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9617">
              <a:spcBef>
                <a:spcPts val="1300"/>
              </a:spcBef>
              <a:defRPr sz="5440"/>
            </a:lvl1pPr>
          </a:lstStyle>
          <a:p>
            <a:pPr/>
            <a:r>
              <a:t>Potential</a:t>
            </a:r>
          </a:p>
        </p:txBody>
      </p:sp>
      <p:sp>
        <p:nvSpPr>
          <p:cNvPr id="275" name="A key element of topological quantum computing…"/>
          <p:cNvSpPr txBox="1"/>
          <p:nvPr>
            <p:ph type="body" idx="4294967295"/>
          </p:nvPr>
        </p:nvSpPr>
        <p:spPr>
          <a:xfrm>
            <a:off x="507999" y="3190239"/>
            <a:ext cx="11988802" cy="4572002"/>
          </a:xfrm>
          <a:prstGeom prst="rect">
            <a:avLst/>
          </a:prstGeom>
        </p:spPr>
        <p:txBody>
          <a:bodyPr anchor="ctr"/>
          <a:lstStyle/>
          <a:p>
            <a:pPr marL="393801" indent="-393801" algn="l" defTabSz="557671">
              <a:spcBef>
                <a:spcPts val="2200"/>
              </a:spcBef>
              <a:buClr>
                <a:srgbClr val="929292"/>
              </a:buClr>
              <a:buSzPct val="60000"/>
              <a:buFont typeface="Zapf Dingbats"/>
              <a:buChar char="❖"/>
              <a:defRPr sz="3230"/>
            </a:pPr>
            <a:r>
              <a:t> A key element of topological quantum computing</a:t>
            </a:r>
          </a:p>
          <a:p>
            <a:pPr marL="393801" indent="-393801" algn="l" defTabSz="557671">
              <a:spcBef>
                <a:spcPts val="2200"/>
              </a:spcBef>
              <a:buClr>
                <a:srgbClr val="929292"/>
              </a:buClr>
              <a:buSzPct val="60000"/>
              <a:buFont typeface="Zapf Dingbats"/>
              <a:buChar char="❖"/>
              <a:defRPr sz="3230"/>
            </a:pPr>
            <a:r>
              <a:t>great potential for extensible superconducting qubit computing</a:t>
            </a:r>
          </a:p>
          <a:p>
            <a:pPr marL="393801" indent="-393801" algn="l" defTabSz="557671">
              <a:spcBef>
                <a:spcPts val="2200"/>
              </a:spcBef>
              <a:buClr>
                <a:srgbClr val="929292"/>
              </a:buClr>
              <a:buSzPct val="60000"/>
              <a:buFont typeface="Zapf Dingbats"/>
              <a:buChar char="❖"/>
              <a:defRPr sz="3230"/>
            </a:pPr>
            <a:r>
              <a:t>To engineer a qubit spectrum to optimize charge stability and coherence.</a:t>
            </a:r>
          </a:p>
          <a:p>
            <a:pPr marL="393801" indent="-393801" algn="l" defTabSz="557671">
              <a:spcBef>
                <a:spcPts val="2200"/>
              </a:spcBef>
              <a:buClr>
                <a:srgbClr val="929292"/>
              </a:buClr>
              <a:buSzPct val="60000"/>
              <a:buFont typeface="Zapf Dingbats"/>
              <a:buChar char="❖"/>
              <a:defRPr sz="3230"/>
            </a:pPr>
            <a:r>
              <a:t>Designed with multiple voltage spots given by the Fabry-Perot oscillation.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Referen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9617">
              <a:spcBef>
                <a:spcPts val="1300"/>
              </a:spcBef>
              <a:defRPr sz="5440"/>
            </a:lvl1pPr>
          </a:lstStyle>
          <a:p>
            <a:pPr/>
            <a:r>
              <a:t>Reference</a:t>
            </a:r>
          </a:p>
        </p:txBody>
      </p:sp>
      <p:sp>
        <p:nvSpPr>
          <p:cNvPr id="278" name="Charles P.PooleJr.Ruslan Prozorov, Horacio A.Farach, Richard J.Creswick. Superconductivity (Third Edition)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Charles P.PooleJr.Ruslan Prozorov, Horacio A.Farach, Richard J.Creswick. Superconductivity (Third Edition)</a:t>
            </a:r>
          </a:p>
          <a:p>
            <a:pPr/>
            <a:r>
              <a:t>G.R. Bhimanapati, ... J.A. Robinson. Semiconductors and Semimetals Volume 95, 2016,</a:t>
            </a:r>
          </a:p>
          <a:p>
            <a:pPr/>
            <a:r>
              <a:rPr u="sng">
                <a:hlinkClick r:id="rId2" invalidUrl="" action="" tgtFrame="" tooltip="" history="1" highlightClick="0" endSnd="0"/>
              </a:rPr>
              <a:t>https://www.nature.com/articles/s41565-018-0329-2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super_nAv3X_1200x0.png" descr="super_nAv3X_1200x0.png"/>
          <p:cNvPicPr>
            <a:picLocks noChangeAspect="0"/>
          </p:cNvPicPr>
          <p:nvPr>
            <p:ph type="pic" idx="2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6688666" y="3165686"/>
            <a:ext cx="5858935" cy="4926755"/>
          </a:xfrm>
          <a:prstGeom prst="rect">
            <a:avLst/>
          </a:prstGeom>
        </p:spPr>
      </p:pic>
      <p:sp>
        <p:nvSpPr>
          <p:cNvPr id="146" name="Outlin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9617">
              <a:spcBef>
                <a:spcPts val="1300"/>
              </a:spcBef>
              <a:defRPr sz="5440"/>
            </a:lvl1pPr>
          </a:lstStyle>
          <a:p>
            <a:pPr/>
            <a:r>
              <a:t>Outline</a:t>
            </a:r>
          </a:p>
        </p:txBody>
      </p:sp>
      <p:sp>
        <p:nvSpPr>
          <p:cNvPr id="147" name="Meissner effect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Meissner effect</a:t>
            </a:r>
          </a:p>
          <a:p>
            <a:pPr/>
            <a:r>
              <a:t>Persistent current</a:t>
            </a:r>
          </a:p>
          <a:p>
            <a:pPr/>
            <a:r>
              <a:t>BCS theory </a:t>
            </a:r>
          </a:p>
          <a:p>
            <a:pPr/>
            <a:r>
              <a:t>Josephson effect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Meissner_effect.png" descr="Meissner_effect.png"/>
          <p:cNvPicPr>
            <a:picLocks noChangeAspect="0"/>
          </p:cNvPicPr>
          <p:nvPr>
            <p:ph type="pic" idx="2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6688666" y="3173845"/>
            <a:ext cx="5858935" cy="4926755"/>
          </a:xfrm>
          <a:prstGeom prst="rect">
            <a:avLst/>
          </a:prstGeom>
        </p:spPr>
      </p:pic>
      <p:sp>
        <p:nvSpPr>
          <p:cNvPr id="152" name="Meissner effec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9617">
              <a:spcBef>
                <a:spcPts val="1300"/>
              </a:spcBef>
              <a:defRPr sz="5440"/>
            </a:lvl1pPr>
          </a:lstStyle>
          <a:p>
            <a:pPr/>
            <a:r>
              <a:t>Meissner effect</a:t>
            </a:r>
          </a:p>
        </p:txBody>
      </p:sp>
      <p:sp>
        <p:nvSpPr>
          <p:cNvPr id="153" name="Diamagnetism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Diamagnetism</a:t>
            </a:r>
          </a:p>
          <a:p>
            <a:pPr/>
            <a:r>
              <a:t>Critical Temperature, Tc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440px-Resistivity_geometry.png" descr="440px-Resistivity_geometry.png"/>
          <p:cNvPicPr>
            <a:picLocks noChangeAspect="0"/>
          </p:cNvPicPr>
          <p:nvPr>
            <p:ph type="pic" idx="2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6688666" y="3173845"/>
            <a:ext cx="5858935" cy="4926755"/>
          </a:xfrm>
          <a:prstGeom prst="rect">
            <a:avLst/>
          </a:prstGeom>
        </p:spPr>
      </p:pic>
      <p:sp>
        <p:nvSpPr>
          <p:cNvPr id="158" name="Persistent curren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9617">
              <a:spcBef>
                <a:spcPts val="1300"/>
              </a:spcBef>
              <a:defRPr sz="5440"/>
            </a:lvl1pPr>
          </a:lstStyle>
          <a:p>
            <a:pPr/>
            <a:r>
              <a:t>Persistent current</a:t>
            </a:r>
          </a:p>
        </p:txBody>
      </p:sp>
      <p:sp>
        <p:nvSpPr>
          <p:cNvPr id="159" name="Pouillet's law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Pouillet's law </a:t>
            </a:r>
            <a14:m>
              <m:oMath>
                <m:r>
                  <a:rPr xmlns:a="http://schemas.openxmlformats.org/drawingml/2006/main" sz="3050" i="1">
                    <a:solidFill>
                      <a:srgbClr val="414040"/>
                    </a:solidFill>
                    <a:latin typeface="Cambria Math" panose="02040503050406030204" pitchFamily="18" charset="0"/>
                  </a:rPr>
                  <m:t>R</m:t>
                </m:r>
                <m:r>
                  <a:rPr xmlns:a="http://schemas.openxmlformats.org/drawingml/2006/main" sz="3050" i="1">
                    <a:solidFill>
                      <a:srgbClr val="41404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3050" i="1">
                    <a:solidFill>
                      <a:srgbClr val="414040"/>
                    </a:solidFill>
                    <a:latin typeface="Cambria Math" panose="02040503050406030204" pitchFamily="18" charset="0"/>
                  </a:rPr>
                  <m:t>ρ</m:t>
                </m:r>
                <m:f>
                  <m:fPr>
                    <m:ctrlPr>
                      <a:rPr xmlns:a="http://schemas.openxmlformats.org/drawingml/2006/main" sz="3050" i="1">
                        <a:solidFill>
                          <a:srgbClr val="414040"/>
                        </a:solidFill>
                        <a:latin typeface="Cambria Math" panose="02040503050406030204" pitchFamily="18" charset="0"/>
                      </a:rPr>
                    </m:ctrlPr>
                    <m:type m:val="bar"/>
                  </m:fPr>
                  <m:num>
                    <m:r>
                      <a:rPr xmlns:a="http://schemas.openxmlformats.org/drawingml/2006/main" sz="3050" i="1">
                        <a:solidFill>
                          <a:srgbClr val="414040"/>
                        </a:solidFill>
                        <a:latin typeface="Cambria Math" panose="02040503050406030204" pitchFamily="18" charset="0"/>
                      </a:rPr>
                      <m:t>l</m:t>
                    </m:r>
                  </m:num>
                  <m:den>
                    <m:r>
                      <a:rPr xmlns:a="http://schemas.openxmlformats.org/drawingml/2006/main" sz="3050" i="1">
                        <a:solidFill>
                          <a:srgbClr val="414040"/>
                        </a:solidFill>
                        <a:latin typeface="Cambria Math" panose="02040503050406030204" pitchFamily="18" charset="0"/>
                      </a:rPr>
                      <m:t>A</m:t>
                    </m:r>
                  </m:den>
                </m:f>
              </m:oMath>
            </a14:m>
          </a:p>
          <a:p>
            <a:pPr/>
            <a14:m>
              <m:oMath>
                <m:r>
                  <a:rPr xmlns:a="http://schemas.openxmlformats.org/drawingml/2006/main" sz="3000" i="1">
                    <a:solidFill>
                      <a:srgbClr val="414040"/>
                    </a:solidFill>
                    <a:latin typeface="Cambria Math" panose="02040503050406030204" pitchFamily="18" charset="0"/>
                  </a:rPr>
                  <m:t>ρ</m:t>
                </m:r>
              </m:oMath>
            </a14:m>
            <a:r>
              <a:t>=0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unnamed.jpg" descr="unnamed.jpg"/>
          <p:cNvPicPr>
            <a:picLocks noChangeAspect="0"/>
          </p:cNvPicPr>
          <p:nvPr>
            <p:ph type="pic" idx="2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6688666" y="3173845"/>
            <a:ext cx="5858935" cy="4926755"/>
          </a:xfrm>
          <a:prstGeom prst="rect">
            <a:avLst/>
          </a:prstGeom>
        </p:spPr>
      </p:pic>
      <p:sp>
        <p:nvSpPr>
          <p:cNvPr id="164" name="BCS theor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9617">
              <a:spcBef>
                <a:spcPts val="1300"/>
              </a:spcBef>
              <a:defRPr sz="5440"/>
            </a:lvl1pPr>
          </a:lstStyle>
          <a:p>
            <a:pPr/>
            <a:r>
              <a:t>BCS theory</a:t>
            </a:r>
          </a:p>
        </p:txBody>
      </p:sp>
      <p:sp>
        <p:nvSpPr>
          <p:cNvPr id="165" name="Cooper pair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Cooper pair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440px-Josephson_junction_symbol.svg.png" descr="440px-Josephson_junction_symbol.svg.png"/>
          <p:cNvPicPr>
            <a:picLocks noChangeAspect="0"/>
          </p:cNvPicPr>
          <p:nvPr>
            <p:ph type="pic" idx="2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6688666" y="3173845"/>
            <a:ext cx="5858935" cy="4926755"/>
          </a:xfrm>
          <a:prstGeom prst="rect">
            <a:avLst/>
          </a:prstGeom>
        </p:spPr>
      </p:pic>
      <p:sp>
        <p:nvSpPr>
          <p:cNvPr id="170" name="Josephson effec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9617">
              <a:spcBef>
                <a:spcPts val="1300"/>
              </a:spcBef>
              <a:defRPr sz="5440"/>
            </a:lvl1pPr>
          </a:lstStyle>
          <a:p>
            <a:pPr/>
            <a:r>
              <a:t>Josephson effect</a:t>
            </a:r>
          </a:p>
        </p:txBody>
      </p:sp>
      <p:sp>
        <p:nvSpPr>
          <p:cNvPr id="171" name="Josephson junction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Josephson junction</a:t>
            </a:r>
          </a:p>
          <a:p>
            <a:pPr/>
            <a:r>
              <a:t>Proximity effect</a:t>
            </a:r>
          </a:p>
          <a:p>
            <a:pPr/>
            <a:r>
              <a:t>Josephson effect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Josephson junc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9617">
              <a:spcBef>
                <a:spcPts val="1300"/>
              </a:spcBef>
              <a:defRPr sz="5440"/>
            </a:lvl1pPr>
          </a:lstStyle>
          <a:p>
            <a:pPr/>
            <a:r>
              <a:t>Josephson junction </a:t>
            </a:r>
          </a:p>
        </p:txBody>
      </p:sp>
      <p:grpSp>
        <p:nvGrpSpPr>
          <p:cNvPr id="178" name="a-A-Josephson-junction-with-Cooper-pair-and-insulator-b-Schematic-representation-of.png"/>
          <p:cNvGrpSpPr/>
          <p:nvPr/>
        </p:nvGrpSpPr>
        <p:grpSpPr>
          <a:xfrm>
            <a:off x="2438485" y="3994679"/>
            <a:ext cx="8127830" cy="4348141"/>
            <a:chOff x="0" y="0"/>
            <a:chExt cx="8127829" cy="4348140"/>
          </a:xfrm>
        </p:grpSpPr>
        <p:pic>
          <p:nvPicPr>
            <p:cNvPr id="177" name="a-A-Josephson-junction-with-Cooper-pair-and-insulator-b-Schematic-representation-of.png" descr="a-A-Josephson-junction-with-Cooper-pair-and-insulator-b-Schematic-representation-of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92" t="0" r="92" b="0"/>
            <a:stretch>
              <a:fillRect/>
            </a:stretch>
          </p:blipFill>
          <p:spPr>
            <a:xfrm>
              <a:off x="50800" y="38099"/>
              <a:ext cx="8026230" cy="41830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6" name="a-A-Josephson-junction-with-Cooper-pair-and-insulator-b-Schematic-representation-of.png" descr="a-A-Josephson-junction-with-Cooper-pair-and-insulator-b-Schematic-representation-of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8127830" cy="434814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IMG_11FF1FCD7487-1.jpeg" descr="IMG_11FF1FCD7487-1.jpeg"/>
          <p:cNvPicPr>
            <a:picLocks noChangeAspect="0"/>
          </p:cNvPicPr>
          <p:nvPr>
            <p:ph type="pic" idx="2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6688666" y="3173845"/>
            <a:ext cx="5858935" cy="4926755"/>
          </a:xfrm>
          <a:prstGeom prst="rect">
            <a:avLst/>
          </a:prstGeom>
        </p:spPr>
      </p:pic>
      <p:sp>
        <p:nvSpPr>
          <p:cNvPr id="183" name="Josephson junc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9617">
              <a:spcBef>
                <a:spcPts val="1300"/>
              </a:spcBef>
              <a:defRPr sz="5440"/>
            </a:lvl1pPr>
          </a:lstStyle>
          <a:p>
            <a:pPr/>
            <a:r>
              <a:t>Josephson junction </a:t>
            </a:r>
          </a:p>
        </p:txBody>
      </p:sp>
      <p:sp>
        <p:nvSpPr>
          <p:cNvPr id="184" name="s–insulator–s junction, (S-I-S)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s–insulator–s junction, (S-I-S)</a:t>
            </a:r>
          </a:p>
          <a:p>
            <a:pPr/>
            <a:r>
              <a:t>s–normal–s junction, (S-N-S)</a:t>
            </a:r>
          </a:p>
          <a:p>
            <a:pPr/>
            <a:r>
              <a:t>s–graphene–s junction, (S-G-S)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New_Template4">
  <a:themeElements>
    <a:clrScheme name="New_Template4">
      <a:dk1>
        <a:srgbClr val="414141"/>
      </a:dk1>
      <a:lt1>
        <a:srgbClr val="004141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7093" tIns="27093" rIns="27093" bIns="27093" numCol="1" spcCol="38100" rtlCol="0" anchor="ctr" upright="0">
        <a:spAutoFit/>
      </a:bodyPr>
      <a:lstStyle>
        <a:defPPr marL="0" marR="0" indent="0" algn="ctr" defTabSz="5870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33948" dir="270000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7093" tIns="27093" rIns="27093" bIns="27093" numCol="1" spcCol="38100" rtlCol="0" anchor="ctr" upright="0">
        <a:spAutoFit/>
      </a:bodyPr>
      <a:lstStyle>
        <a:defPPr marL="0" marR="0" indent="0" algn="ctr" defTabSz="5870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4">
  <a:themeElements>
    <a:clrScheme name="New_Template4">
      <a:dk1>
        <a:srgbClr val="000000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7093" tIns="27093" rIns="27093" bIns="27093" numCol="1" spcCol="38100" rtlCol="0" anchor="ctr" upright="0">
        <a:spAutoFit/>
      </a:bodyPr>
      <a:lstStyle>
        <a:defPPr marL="0" marR="0" indent="0" algn="ctr" defTabSz="5870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33948" dir="270000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7093" tIns="27093" rIns="27093" bIns="27093" numCol="1" spcCol="38100" rtlCol="0" anchor="ctr" upright="0">
        <a:spAutoFit/>
      </a:bodyPr>
      <a:lstStyle>
        <a:defPPr marL="0" marR="0" indent="0" algn="ctr" defTabSz="5870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