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4" r:id="rId4"/>
    <p:sldId id="289" r:id="rId5"/>
    <p:sldId id="285" r:id="rId6"/>
    <p:sldId id="286" r:id="rId7"/>
    <p:sldId id="287" r:id="rId8"/>
    <p:sldId id="303" r:id="rId9"/>
    <p:sldId id="304" r:id="rId10"/>
    <p:sldId id="309" r:id="rId11"/>
    <p:sldId id="305" r:id="rId12"/>
    <p:sldId id="308" r:id="rId13"/>
    <p:sldId id="290" r:id="rId14"/>
    <p:sldId id="297" r:id="rId15"/>
    <p:sldId id="298" r:id="rId16"/>
    <p:sldId id="272" r:id="rId17"/>
    <p:sldId id="292" r:id="rId18"/>
    <p:sldId id="293" r:id="rId19"/>
    <p:sldId id="300" r:id="rId20"/>
    <p:sldId id="295" r:id="rId21"/>
    <p:sldId id="301" r:id="rId22"/>
    <p:sldId id="306" r:id="rId23"/>
    <p:sldId id="302" r:id="rId24"/>
    <p:sldId id="30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4005" autoAdjust="0"/>
  </p:normalViewPr>
  <p:slideViewPr>
    <p:cSldViewPr snapToGrid="0">
      <p:cViewPr varScale="1">
        <p:scale>
          <a:sx n="72" d="100"/>
          <a:sy n="72" d="100"/>
        </p:scale>
        <p:origin x="9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570D-CAE4-46A4-8A5F-B8F2ED2813C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BE8B-990A-46B4-9110-851309CE2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8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54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96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8C97808E-0F1F-46F8-982F-A11697192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121212"/>
                </a:solidFill>
                <a:effectLst/>
                <a:latin typeface="-apple-system"/>
              </a:rPr>
              <a:t>下降</a:t>
            </a:r>
            <a:r>
              <a:rPr lang="en-US" altLang="zh-TW" b="0" i="0" dirty="0">
                <a:solidFill>
                  <a:srgbClr val="121212"/>
                </a:solidFill>
                <a:effectLst/>
                <a:latin typeface="-apple-system"/>
              </a:rPr>
              <a:t>/</a:t>
            </a:r>
            <a:r>
              <a:rPr lang="zh-TW" altLang="en-US" b="0" i="0" dirty="0">
                <a:solidFill>
                  <a:srgbClr val="121212"/>
                </a:solidFill>
                <a:effectLst/>
                <a:latin typeface="-apple-system"/>
              </a:rPr>
              <a:t>提升算子</a:t>
            </a:r>
            <a:r>
              <a:rPr lang="en-US" altLang="zh-TW" b="0" i="0" dirty="0">
                <a:solidFill>
                  <a:srgbClr val="121212"/>
                </a:solidFill>
                <a:effectLst/>
                <a:latin typeface="-apple-system"/>
              </a:rPr>
              <a:t>---</a:t>
            </a:r>
            <a:r>
              <a:rPr lang="zh-TW" altLang="en-US" b="0" i="0" dirty="0">
                <a:solidFill>
                  <a:srgbClr val="121212"/>
                </a:solidFill>
                <a:effectLst/>
                <a:latin typeface="-apple-system"/>
              </a:rPr>
              <a:t>階梯化地、量子地、能量一份一份地，在能量的階梯上（數學上的有序集），在固定的階梯上移動，並且和外界交換能量。</a:t>
            </a:r>
            <a:endParaRPr lang="en-US" altLang="zh-TW" b="0" i="0" dirty="0">
              <a:solidFill>
                <a:srgbClr val="121212"/>
              </a:solidFill>
              <a:effectLst/>
              <a:latin typeface="-apple-system"/>
            </a:endParaRPr>
          </a:p>
          <a:p>
            <a:r>
              <a:rPr lang="zh-TW" altLang="en-US" b="0" i="0" dirty="0">
                <a:solidFill>
                  <a:srgbClr val="121212"/>
                </a:solidFill>
                <a:effectLst/>
                <a:latin typeface="-apple-system"/>
              </a:rPr>
              <a:t>對應於能量階梯的是特徵值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8404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8C97808E-0F1F-46F8-982F-A11697192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32286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約瑟芬耦合能和接面電阻大小有關，它代表的是超導庫柏電子對是否容易通過接面。但可以藉由外加磁場來調控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庫倫靜電能則主要來自電容的影響，代表著電荷的穿隧是否容易受到靜電累積而阻斷。受到幾何結構所限制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59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528933E8-BB71-462D-9A28-D62C30BDC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4747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共振腔是指特定波長的波在長度固定的腔體內共振。因為腔體的兩端是共振的節點，所以波共振時，腔體長度必須為半波長的整數倍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528933E8-BB71-462D-9A28-D62C30BDC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4747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共振腔是指特定波長的波在長度固定的腔體內共振。因為腔體的兩端是共振的節點，所以波共振時，腔體長度必須為半波長的整數倍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982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057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0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42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62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7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0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常用</a:t>
            </a: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S21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參數的測量做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qubit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的功率相依實驗，藉由觀察</a:t>
            </a: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S21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參數是否隨輸入到讀取線的功率而有所改變，來確定是否有</a:t>
            </a: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qubit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的存在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98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18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量子訊息處理過程倚賴通用量子邏輯門操作，如同數位線路跟傳統邏輯閘的關係</a:t>
            </a:r>
            <a:endParaRPr lang="en-US" altLang="zh-TW" dirty="0"/>
          </a:p>
          <a:p>
            <a:r>
              <a:rPr lang="en-US" altLang="zh-TW" dirty="0"/>
              <a:t>Bloch</a:t>
            </a:r>
            <a:r>
              <a:rPr lang="zh-TW" altLang="en-US" dirty="0"/>
              <a:t>球</a:t>
            </a:r>
            <a:endParaRPr lang="en-US" altLang="zh-TW" dirty="0"/>
          </a:p>
          <a:p>
            <a:r>
              <a:rPr lang="zh-TW" altLang="en-US" dirty="0"/>
              <a:t>任意</a:t>
            </a:r>
            <a:r>
              <a:rPr lang="en-US" altLang="zh-TW" dirty="0"/>
              <a:t>1-q gate(1</a:t>
            </a:r>
            <a:r>
              <a:rPr lang="zh-TW" altLang="en-US" dirty="0"/>
              <a:t>比特邏輯門</a:t>
            </a:r>
            <a:r>
              <a:rPr lang="en-US" altLang="zh-TW" dirty="0"/>
              <a:t>)</a:t>
            </a:r>
            <a:r>
              <a:rPr lang="zh-TW" altLang="en-US" dirty="0"/>
              <a:t>都可視為</a:t>
            </a:r>
            <a:r>
              <a:rPr lang="en-US" altLang="zh-TW" dirty="0" err="1"/>
              <a:t>bloch</a:t>
            </a:r>
            <a:r>
              <a:rPr lang="zh-TW" altLang="en-US" dirty="0"/>
              <a:t>球中一點到另一點的過程，並且都可分解為某些基本旋轉操作的組合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9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13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8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0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8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3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0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65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40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62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2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65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41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38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25D1E26-CC9A-4823-8EB5-389205BD152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92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20.png"/><Relationship Id="rId4" Type="http://schemas.openxmlformats.org/officeDocument/2006/relationships/image" Target="../media/image34.png"/><Relationship Id="rId9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0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20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FC9F99-71D6-4DF9-B2C0-482CA480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E5340-BE73-4DAB-AFDF-C881F2036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20947B-77B2-42A1-9A56-15C4986CC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A837CD-9522-4466-A676-886EADB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57180A-3011-4004-ABDD-E768CFCE4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88DA83-143A-486D-B1CA-6EB167C84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3244B7-C319-402D-B7FD-A0BC0BC0E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A1648B08-6E4E-48E4-8AF0-76B91FFB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66" y="3450711"/>
            <a:ext cx="7412133" cy="159078"/>
          </a:xfrm>
        </p:spPr>
        <p:txBody>
          <a:bodyPr>
            <a:normAutofit fontScale="90000"/>
          </a:bodyPr>
          <a:lstStyle/>
          <a:p>
            <a:r>
              <a:rPr lang="zh-TW" altLang="en-US" sz="6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新竹實習心得報告</a:t>
            </a:r>
            <a:br>
              <a:rPr lang="en-US" altLang="zh-TW" sz="6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br>
              <a:rPr lang="en-US" altLang="zh-TW" sz="67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6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FBF471-90CD-4E85-B55F-BF8560C0B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2221" y="4698971"/>
            <a:ext cx="5354733" cy="1069848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謝凱閔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指導教授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邱奎霖 教授                   </a:t>
            </a:r>
          </a:p>
          <a:p>
            <a:endParaRPr lang="zh-TW" alt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6BC73A-B72C-4630-9867-1F19BE9A5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728" y="1481328"/>
            <a:ext cx="2664510" cy="2791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64176CC-BE05-407E-A13F-667E7174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543" y="2141847"/>
            <a:ext cx="2113653" cy="14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0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2AC040B-A6CF-47BD-B2B1-9C71BB21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27" y="1015340"/>
            <a:ext cx="7811312" cy="585848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51EBCB1-1FCE-480A-ABCA-383B84BC388F}"/>
              </a:ext>
            </a:extLst>
          </p:cNvPr>
          <p:cNvSpPr txBox="1"/>
          <p:nvPr/>
        </p:nvSpPr>
        <p:spPr>
          <a:xfrm>
            <a:off x="578261" y="1269881"/>
            <a:ext cx="5357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Cavity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與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Qubit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皆存在的測量圖</a:t>
            </a:r>
            <a:endParaRPr lang="en-US" altLang="zh-TW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老師之前資料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 descr="一張含有 文字, 白板 的圖片&#10;&#10;自動產生的描述">
            <a:extLst>
              <a:ext uri="{FF2B5EF4-FFF2-40B4-BE49-F238E27FC236}">
                <a16:creationId xmlns:a16="http://schemas.microsoft.com/office/drawing/2014/main" id="{4A07747C-587A-497A-BA65-36443314A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12120" b="2696"/>
          <a:stretch/>
        </p:blipFill>
        <p:spPr>
          <a:xfrm>
            <a:off x="398835" y="1170952"/>
            <a:ext cx="3491930" cy="550216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9FCF540-CF9F-4B1C-9B8D-0AC5EEA39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909" y="1274352"/>
            <a:ext cx="7858089" cy="531957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58B1090-797F-4C94-9A80-A7C0604C6DFA}"/>
              </a:ext>
            </a:extLst>
          </p:cNvPr>
          <p:cNvSpPr/>
          <p:nvPr/>
        </p:nvSpPr>
        <p:spPr>
          <a:xfrm>
            <a:off x="2266544" y="2159539"/>
            <a:ext cx="418290" cy="1585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0949E6-4323-4082-99DE-7F8ABCE9A3BB}"/>
              </a:ext>
            </a:extLst>
          </p:cNvPr>
          <p:cNvSpPr/>
          <p:nvPr/>
        </p:nvSpPr>
        <p:spPr>
          <a:xfrm>
            <a:off x="6196518" y="2159539"/>
            <a:ext cx="447473" cy="2626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2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測量結果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4970FE2-B621-437B-BC97-FFE23288D72A}"/>
              </a:ext>
            </a:extLst>
          </p:cNvPr>
          <p:cNvSpPr txBox="1"/>
          <p:nvPr/>
        </p:nvSpPr>
        <p:spPr>
          <a:xfrm>
            <a:off x="944629" y="1136063"/>
            <a:ext cx="1156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Cavity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存在；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Qubit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沒測量到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DDFE89F-D961-4AD5-9EC1-A41B2706A3E8}"/>
              </a:ext>
            </a:extLst>
          </p:cNvPr>
          <p:cNvSpPr txBox="1"/>
          <p:nvPr/>
        </p:nvSpPr>
        <p:spPr>
          <a:xfrm>
            <a:off x="1318670" y="1659284"/>
            <a:ext cx="115616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可能原因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由於樣品與載具的不合，導致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Bond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線牽到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port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端太遠</a:t>
            </a:r>
            <a:endParaRPr lang="en-US" altLang="zh-TW" sz="2400" dirty="0">
              <a:latin typeface="+mj-ea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TW" sz="1000" dirty="0">
              <a:latin typeface="+mj-ea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(2)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衰退率太大。清大衰退率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-80dB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；論文上衰退率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-46dB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圖片 3" descr="一張含有 桌, 坐, 手機, 袋 的圖片&#10;&#10;自動產生的描述">
            <a:extLst>
              <a:ext uri="{FF2B5EF4-FFF2-40B4-BE49-F238E27FC236}">
                <a16:creationId xmlns:a16="http://schemas.microsoft.com/office/drawing/2014/main" id="{B307B857-453B-4234-BFEC-A1D2BBD3E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5215" b="20871"/>
          <a:stretch/>
        </p:blipFill>
        <p:spPr>
          <a:xfrm>
            <a:off x="1571539" y="2826176"/>
            <a:ext cx="3512743" cy="3611277"/>
          </a:xfrm>
          <a:prstGeom prst="rect">
            <a:avLst/>
          </a:prstGeom>
        </p:spPr>
      </p:pic>
      <p:pic>
        <p:nvPicPr>
          <p:cNvPr id="9" name="圖片 8" descr="一張含有 文字, 白板 的圖片&#10;&#10;自動產生的描述">
            <a:extLst>
              <a:ext uri="{FF2B5EF4-FFF2-40B4-BE49-F238E27FC236}">
                <a16:creationId xmlns:a16="http://schemas.microsoft.com/office/drawing/2014/main" id="{474A2E0F-5FB3-40B6-9AD6-20750F04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12120" b="2696"/>
          <a:stretch/>
        </p:blipFill>
        <p:spPr>
          <a:xfrm>
            <a:off x="6606988" y="2644169"/>
            <a:ext cx="2597320" cy="409254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518DB6E-A2FB-4ED0-8B28-E4242BE5637C}"/>
              </a:ext>
            </a:extLst>
          </p:cNvPr>
          <p:cNvSpPr/>
          <p:nvPr/>
        </p:nvSpPr>
        <p:spPr>
          <a:xfrm>
            <a:off x="8014447" y="3429000"/>
            <a:ext cx="277906" cy="98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85A92D5-15B6-4855-A1B7-A41756F08A76}"/>
              </a:ext>
            </a:extLst>
          </p:cNvPr>
          <p:cNvCxnSpPr/>
          <p:nvPr/>
        </p:nvCxnSpPr>
        <p:spPr>
          <a:xfrm flipV="1">
            <a:off x="3263153" y="4052047"/>
            <a:ext cx="1048871" cy="7261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4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5060A5-5A14-4B8F-A17D-64D41F3B8AB7}"/>
                  </a:ext>
                </a:extLst>
              </p:cNvPr>
              <p:cNvSpPr txBox="1"/>
              <p:nvPr/>
            </p:nvSpPr>
            <p:spPr>
              <a:xfrm>
                <a:off x="397423" y="1148743"/>
                <a:ext cx="11561685" cy="3779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共振器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是一種儲存能量的裝置，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存在能量型態</a:t>
                </a:r>
                <a:r>
                  <a:rPr lang="en-US" altLang="zh-TW" sz="24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和能量型態</a:t>
                </a:r>
                <a:r>
                  <a:rPr lang="en-US" altLang="zh-TW" sz="24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，並以共振頻率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TW" alt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彼此轉換能量。</a:t>
                </a:r>
                <a:endParaRPr lang="en-US" altLang="zh-TW" sz="24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endParaRPr lang="en-US" altLang="zh-TW" sz="15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zh-TW" alt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grow m:val="on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zh-TW" altLang="en-US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en-US" sz="24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zh-TW" altLang="en-US" sz="24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zh-TW" altLang="en-US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en-US" sz="24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zh-TW" altLang="en-US" sz="24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zh-TW" altLang="en-US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某瞬間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 , C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擁有的能量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解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將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altLang="zh-TW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代入後積分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配合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𝛷</m:t>
                    </m:r>
                    <m:r>
                      <a:rPr lang="zh-TW" altLang="en-US" sz="24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𝐼𝐿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解出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p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對比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解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將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代入後積分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配合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</m:acc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解出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</m:acc>
                      </m:e>
                      <m:sup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(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對比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,m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類比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altLang="zh-TW" sz="24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</m:acc>
                      </m:e>
                      <m:sup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p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，配合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解出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̇"/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</m:acc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p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5060A5-5A14-4B8F-A17D-64D41F3B8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3" y="1148743"/>
                <a:ext cx="11561685" cy="3779368"/>
              </a:xfrm>
              <a:prstGeom prst="rect">
                <a:avLst/>
              </a:prstGeom>
              <a:blipFill>
                <a:blip r:embed="rId3"/>
                <a:stretch>
                  <a:fillRect l="-685" t="-1129" r="-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+mn-ea"/>
              </a:rPr>
              <a:t>共振器</a:t>
            </a:r>
          </a:p>
        </p:txBody>
      </p:sp>
      <p:pic>
        <p:nvPicPr>
          <p:cNvPr id="2" name="圖片 1" descr="一張含有 畫畫 的圖片&#10;&#10;自動產生的描述">
            <a:extLst>
              <a:ext uri="{FF2B5EF4-FFF2-40B4-BE49-F238E27FC236}">
                <a16:creationId xmlns:a16="http://schemas.microsoft.com/office/drawing/2014/main" id="{DBF7AE05-5CEA-4B3A-99AC-37A9FEFE0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62" y="4000176"/>
            <a:ext cx="3349555" cy="2750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057F203-F42D-41B1-9A5F-13153687CC10}"/>
                  </a:ext>
                </a:extLst>
              </p:cNvPr>
              <p:cNvSpPr txBox="1"/>
              <p:nvPr/>
            </p:nvSpPr>
            <p:spPr>
              <a:xfrm>
                <a:off x="973273" y="4545765"/>
                <a:ext cx="7151239" cy="6998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補充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altLang="zh-TW" sz="25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5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den>
                    </m:f>
                    <m:r>
                      <a:rPr lang="zh-TW" alt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；</m:t>
                    </m:r>
                    <m:r>
                      <a:rPr lang="zh-TW" alt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2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TW" sz="2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5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TW" sz="25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5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2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TW" sz="2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5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057F203-F42D-41B1-9A5F-13153687C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3" y="4545765"/>
                <a:ext cx="7151239" cy="699872"/>
              </a:xfrm>
              <a:prstGeom prst="rect">
                <a:avLst/>
              </a:prstGeom>
              <a:blipFill>
                <a:blip r:embed="rId5"/>
                <a:stretch>
                  <a:fillRect l="-12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5060A5-5A14-4B8F-A17D-64D41F3B8AB7}"/>
                  </a:ext>
                </a:extLst>
              </p:cNvPr>
              <p:cNvSpPr txBox="1"/>
              <p:nvPr/>
            </p:nvSpPr>
            <p:spPr>
              <a:xfrm>
                <a:off x="630315" y="1161221"/>
                <a:ext cx="11561685" cy="703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p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</a:rPr>
                  <a:t>   </a:t>
                </a:r>
                <a:r>
                  <a:rPr lang="en-US" altLang="zh-TW" sz="2400" dirty="0">
                    <a:latin typeface="+mj-ea"/>
                    <a:ea typeface="+mj-ea"/>
                  </a:rPr>
                  <a:t>(</a:t>
                </a:r>
                <a:r>
                  <a:rPr lang="zh-TW" altLang="en-US" sz="2400" dirty="0">
                    <a:solidFill>
                      <a:srgbClr val="121212"/>
                    </a:solidFill>
                    <a:latin typeface="+mj-ea"/>
                    <a:ea typeface="+mj-ea"/>
                  </a:rPr>
                  <a:t>解一維諧振子的波動方程</a:t>
                </a:r>
                <a:r>
                  <a:rPr lang="en-US" altLang="zh-TW" sz="2400" dirty="0">
                    <a:latin typeface="+mj-ea"/>
                    <a:ea typeface="+mj-ea"/>
                  </a:rPr>
                  <a:t>)</a:t>
                </a:r>
              </a:p>
              <a:p>
                <a:endParaRPr lang="en-US" altLang="zh-TW" sz="1500" dirty="0"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一次量子化 </a:t>
                </a:r>
                <a:r>
                  <a:rPr lang="en-US" altLang="zh-TW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: </a:t>
                </a: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將磁通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  <a:ea typeface="+mj-ea"/>
                      </a:rPr>
                      <m:t>𝛷</m:t>
                    </m:r>
                  </m:oMath>
                </a14:m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與電荷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  <a:ea typeface="+mj-ea"/>
                      </a:rPr>
                      <m:t>𝑄</m:t>
                    </m:r>
                    <m:r>
                      <a:rPr lang="zh-TW" altLang="en-US" sz="2400" i="1" dirty="0" smtClean="0">
                        <a:latin typeface="Cambria Math" panose="02040503050406030204" pitchFamily="18" charset="0"/>
                        <a:ea typeface="+mj-ea"/>
                      </a:rPr>
                      <m:t>，</m:t>
                    </m:r>
                  </m:oMath>
                </a14:m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替代為算符會有對易關係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(commutation relation) </a:t>
                </a:r>
              </a:p>
              <a:p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→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</m:acc>
                        <m:r>
                          <a:rPr lang="en-US" altLang="zh-TW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r>
                      <a:rPr lang="en-US" altLang="zh-TW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TW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</m:acc>
                    <m: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ⅈℏ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zh-TW" sz="15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引入階梯算符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(ladder operator)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→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TW" altLang="en-US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TW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4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2ℏ</m:t>
                            </m:r>
                            <m:r>
                              <a:rPr lang="zh-TW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𝛷</m:t>
                        </m:r>
                        <m:r>
                          <a:rPr lang="zh-TW" alt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+ⅈ</m:t>
                        </m:r>
                        <m: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𝑍𝑄</m:t>
                        </m:r>
                      </m:e>
                    </m:d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TW" alt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TW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2ℏ</m:t>
                            </m:r>
                            <m:r>
                              <a:rPr lang="zh-TW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𝛷</m:t>
                        </m:r>
                        <m:r>
                          <a:rPr lang="en-US" altLang="zh-TW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ⅈ</m:t>
                        </m:r>
                        <m:r>
                          <a:rPr lang="zh-TW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𝑍𝑄</m:t>
                        </m:r>
                      </m:e>
                    </m:d>
                    <m:r>
                      <a:rPr lang="en-US" altLang="zh-TW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TW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為系統的特徵阻抗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→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=ⅈ</m:t>
                    </m:r>
                    <m:rad>
                      <m:radPr>
                        <m:degHide m:val="on"/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num>
                          <m:den>
                            <m:r>
                              <a:rPr lang="en-US" altLang="zh-TW" sz="24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zh-TW" alt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；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  <m:r>
                              <m:rPr>
                                <m:sty m:val="p"/>
                              </m:rPr>
                              <a:rPr lang="en-US" altLang="zh-TW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→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5060A5-5A14-4B8F-A17D-64D41F3B8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1161221"/>
                <a:ext cx="11561685" cy="7031733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+mn-ea"/>
              </a:rPr>
              <a:t>共振器</a:t>
            </a:r>
          </a:p>
        </p:txBody>
      </p:sp>
    </p:spTree>
    <p:extLst>
      <p:ext uri="{BB962C8B-B14F-4D97-AF65-F5344CB8AC3E}">
        <p14:creationId xmlns:p14="http://schemas.microsoft.com/office/powerpoint/2010/main" val="194587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5060A5-5A14-4B8F-A17D-64D41F3B8AB7}"/>
                  </a:ext>
                </a:extLst>
              </p:cNvPr>
              <p:cNvSpPr txBox="1"/>
              <p:nvPr/>
            </p:nvSpPr>
            <p:spPr>
              <a:xfrm>
                <a:off x="949208" y="1015340"/>
                <a:ext cx="11561685" cy="208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使用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+mj-ea"/>
                          </a:rPr>
                          <m:t>𝑎</m:t>
                        </m:r>
                      </m:e>
                      <m:sup>
                        <m:r>
                          <a:rPr lang="en-US" altLang="zh-TW" sz="2400" dirty="0">
                            <a:latin typeface="Cambria Math" panose="02040503050406030204" pitchFamily="18" charset="0"/>
                            <a:ea typeface="+mj-ea"/>
                          </a:rPr>
                          <m:t>+</m:t>
                        </m:r>
                      </m:sup>
                    </m:sSup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+mj-ea"/>
                      </a:rPr>
                      <m:t>𝑎</m:t>
                    </m:r>
                    <m:r>
                      <a:rPr lang="zh-TW" altLang="en-US" sz="2400" i="1" dirty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zh-TW" altLang="en-US" sz="2400" i="1" dirty="0">
                        <a:latin typeface="Cambria Math" panose="02040503050406030204" pitchFamily="18" charset="0"/>
                        <a:ea typeface="+mj-ea"/>
                      </a:rPr>
                      <m:t>作</m:t>
                    </m:r>
                    <m:r>
                      <a:rPr lang="zh-TW" altLang="en-US" sz="2400" i="1" dirty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用在</m:t>
                    </m:r>
                  </m:oMath>
                </a14:m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態</a:t>
                </a:r>
                <a14:m>
                  <m:oMath xmlns:m="http://schemas.openxmlformats.org/officeDocument/2006/math">
                    <m:r>
                      <a:rPr lang="en-US" altLang="zh-TW" sz="2400" dirty="0" smtClean="0">
                        <a:latin typeface="Cambria Math" panose="02040503050406030204" pitchFamily="18" charset="0"/>
                        <a:ea typeface="+mj-ea"/>
                      </a:rPr>
                      <m:t>|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+mj-ea"/>
                      </a:rPr>
                      <m:t>𝑛</m:t>
                    </m:r>
                    <m:r>
                      <a:rPr lang="en-US" altLang="zh-TW" sz="2400" dirty="0" smtClean="0"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</m:oMath>
                </a14:m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上，會有特徵值</a:t>
                </a:r>
                <a:r>
                  <a:rPr lang="en-US" altLang="zh-TW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n </a:t>
                </a: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，如 </a:t>
                </a:r>
                <a:r>
                  <a:rPr lang="zh-TW" altLang="en-US" sz="2400" b="1" dirty="0">
                    <a:latin typeface="+mj-ea"/>
                    <a:ea typeface="+mj-ea"/>
                    <a:cs typeface="Times New Roman" panose="02020603050405020304" pitchFamily="18" charset="0"/>
                  </a:rPr>
                  <a:t> </a:t>
                </a:r>
                <a:endParaRPr lang="en-US" altLang="zh-TW" sz="2400" b="1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r>
                  <a:rPr lang="zh-TW" altLang="en-US" sz="2400" dirty="0">
                    <a:solidFill>
                      <a:schemeClr val="tx1"/>
                    </a:solidFill>
                  </a:rPr>
                  <a:t>    </a:t>
                </a:r>
                <a:r>
                  <a:rPr lang="zh-TW" altLang="en-US" sz="24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 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；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TW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當為基態時</a:t>
                </a:r>
                <a14:m>
                  <m:oMath xmlns:m="http://schemas.openxmlformats.org/officeDocument/2006/math">
                    <m:r>
                      <a:rPr lang="en-US" altLang="zh-TW" sz="2400" dirty="0" smtClean="0">
                        <a:latin typeface="Cambria Math" panose="02040503050406030204" pitchFamily="18" charset="0"/>
                        <a:ea typeface="+mj-ea"/>
                      </a:rPr>
                      <m:t>|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  <m:r>
                      <a:rPr lang="en-US" altLang="zh-TW" sz="2400" dirty="0" smtClean="0"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 ，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n = 0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零點能量為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2400" dirty="0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num>
                      <m:den>
                        <m:r>
                          <a:rPr lang="en-US" altLang="zh-TW" sz="2400" dirty="0"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latin typeface="Cambria Math" panose="02040503050406030204" pitchFamily="18" charset="0"/>
                        <a:ea typeface="+mj-ea"/>
                      </a:rPr>
                      <m:t>ℏ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+mj-ea"/>
                      </a:rPr>
                      <m:t>𝑤</m:t>
                    </m:r>
                    <m:r>
                      <a:rPr lang="zh-TW" altLang="en-US" sz="2400" i="1" dirty="0">
                        <a:latin typeface="Cambria Math" panose="02040503050406030204" pitchFamily="18" charset="0"/>
                        <a:ea typeface="+mj-ea"/>
                      </a:rPr>
                      <m:t>。各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能級間距相同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latin typeface="Cambria Math" panose="02040503050406030204" pitchFamily="18" charset="0"/>
                        <a:ea typeface="+mj-ea"/>
                      </a:rPr>
                      <m:t>ℏ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+mj-ea"/>
                      </a:rPr>
                      <m:t>𝑤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15060A5-5A14-4B8F-A17D-64D41F3B8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08" y="1015340"/>
                <a:ext cx="11561685" cy="2088649"/>
              </a:xfrm>
              <a:prstGeom prst="rect">
                <a:avLst/>
              </a:prstGeom>
              <a:blipFill>
                <a:blip r:embed="rId3"/>
                <a:stretch>
                  <a:fillRect l="-738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+mn-ea"/>
              </a:rPr>
              <a:t>共振器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E721DD-7A88-4B5B-99FA-3E260A20A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93" y="3429000"/>
            <a:ext cx="4202626" cy="235889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C9B1AA-F475-4162-BD90-5C3A2657A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999" y="3167660"/>
            <a:ext cx="33553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E762F42-4DB5-4805-85E2-4A24509F8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3" b="-1"/>
          <a:stretch/>
        </p:blipFill>
        <p:spPr>
          <a:xfrm>
            <a:off x="9084695" y="2255199"/>
            <a:ext cx="2962303" cy="291064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EB8F2A9-B0DE-4D40-ABCA-EA882CA12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3" t="8787" r="4507" b="6280"/>
          <a:stretch/>
        </p:blipFill>
        <p:spPr>
          <a:xfrm>
            <a:off x="5179353" y="947715"/>
            <a:ext cx="3512825" cy="1413373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764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+mn-ea"/>
                <a:cs typeface="Times New Roman" panose="02020603050405020304" pitchFamily="18" charset="0"/>
              </a:rPr>
              <a:t>約瑟夫森結</a:t>
            </a:r>
            <a:r>
              <a:rPr lang="en-US" altLang="zh-TW" sz="30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Jodrphson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</a:t>
            </a:r>
            <a:r>
              <a:rPr lang="en-US" altLang="zh-TW" sz="3000" dirty="0"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3000" dirty="0">
              <a:latin typeface="+mn-ea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2B9C161-5F4F-466A-A6E4-E7C8216D4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32" y="1550528"/>
            <a:ext cx="1374968" cy="15230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FF26637-455A-4537-8571-C7A2887C1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563" y="3443201"/>
            <a:ext cx="2024308" cy="877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91253E-09F7-49AA-A627-5A54FB9DF215}"/>
                  </a:ext>
                </a:extLst>
              </p:cNvPr>
              <p:cNvSpPr txBox="1"/>
              <p:nvPr/>
            </p:nvSpPr>
            <p:spPr>
              <a:xfrm>
                <a:off x="8692178" y="5161547"/>
                <a:ext cx="3381241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+mn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/>
                  <a:t>約瑟芬耦合能</a:t>
                </a:r>
                <a:endParaRPr lang="en-US" altLang="zh-TW" sz="2200" i="1" dirty="0">
                  <a:latin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dirty="0">
                        <a:latin typeface="+mn-ea"/>
                        <a:cs typeface="Times New Roman" panose="02020603050405020304" pitchFamily="18" charset="0"/>
                      </a:rPr>
                      <m:t>:</m:t>
                    </m:r>
                    <m:r>
                      <a:rPr lang="zh-TW" altLang="en-US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2400" dirty="0"/>
                  <a:t>庫倫靜電能</a:t>
                </a:r>
                <a:endParaRPr lang="en-US" altLang="zh-TW" sz="2400" dirty="0"/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n: cooper pair </a:t>
                </a:r>
                <a:r>
                  <a:rPr lang="zh-TW" altLang="en-US" sz="2400" dirty="0">
                    <a:latin typeface="+mn-ea"/>
                    <a:cs typeface="Times New Roman" panose="02020603050405020304" pitchFamily="18" charset="0"/>
                  </a:rPr>
                  <a:t>數量算符</a:t>
                </a:r>
                <a:endParaRPr lang="en-US" altLang="zh-TW" sz="22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91253E-09F7-49AA-A627-5A54FB9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178" y="5161547"/>
                <a:ext cx="3381241" cy="1200329"/>
              </a:xfrm>
              <a:prstGeom prst="rect">
                <a:avLst/>
              </a:prstGeom>
              <a:blipFill>
                <a:blip r:embed="rId7"/>
                <a:stretch>
                  <a:fillRect l="-2693" t="-4020" b="-100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6548C46-BD53-48DE-8B1A-3CC8534FD1B2}"/>
                  </a:ext>
                </a:extLst>
              </p:cNvPr>
              <p:cNvSpPr txBox="1"/>
              <p:nvPr/>
            </p:nvSpPr>
            <p:spPr>
              <a:xfrm>
                <a:off x="2498637" y="2428808"/>
                <a:ext cx="3106720" cy="6242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i="0" dirty="0" smtClean="0">
                            <a:latin typeface="Cambria Math" panose="02040503050406030204" pitchFamily="18" charset="0"/>
                          </a:rPr>
                          <m:t>2ⅇ</m:t>
                        </m:r>
                      </m:den>
                    </m:f>
                  </m:oMath>
                </a14:m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表示磁通量子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6548C46-BD53-48DE-8B1A-3CC8534F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37" y="2428808"/>
                <a:ext cx="3106720" cy="624273"/>
              </a:xfrm>
              <a:prstGeom prst="rect">
                <a:avLst/>
              </a:prstGeom>
              <a:blipFill>
                <a:blip r:embed="rId8"/>
                <a:stretch>
                  <a:fillRect r="-2148" b="-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25A07F0-FB92-49AC-8D13-6CD2E337682C}"/>
                  </a:ext>
                </a:extLst>
              </p:cNvPr>
              <p:cNvSpPr txBox="1"/>
              <p:nvPr/>
            </p:nvSpPr>
            <p:spPr>
              <a:xfrm>
                <a:off x="819770" y="3463690"/>
                <a:ext cx="2545628" cy="656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利用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zh-TW" alt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zh-TW" altLang="en-US" sz="24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25A07F0-FB92-49AC-8D13-6CD2E337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0" y="3463690"/>
                <a:ext cx="2545628" cy="656718"/>
              </a:xfrm>
              <a:prstGeom prst="rect">
                <a:avLst/>
              </a:prstGeom>
              <a:blipFill>
                <a:blip r:embed="rId9"/>
                <a:stretch>
                  <a:fillRect l="-3589" b="-4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D2FB57E8-E281-4913-A5F0-44CAB3448396}"/>
              </a:ext>
            </a:extLst>
          </p:cNvPr>
          <p:cNvSpPr/>
          <p:nvPr/>
        </p:nvSpPr>
        <p:spPr>
          <a:xfrm>
            <a:off x="2952658" y="3724866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EB20067-F3AF-4334-BE78-F5F16B91A48B}"/>
              </a:ext>
            </a:extLst>
          </p:cNvPr>
          <p:cNvSpPr txBox="1"/>
          <p:nvPr/>
        </p:nvSpPr>
        <p:spPr>
          <a:xfrm>
            <a:off x="796567" y="4531017"/>
            <a:ext cx="4505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/>
              <a:t>平行板狀結構</a:t>
            </a: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818F3A4-B676-4268-9010-9F2DB8820856}"/>
              </a:ext>
            </a:extLst>
          </p:cNvPr>
          <p:cNvSpPr/>
          <p:nvPr/>
        </p:nvSpPr>
        <p:spPr>
          <a:xfrm>
            <a:off x="2974588" y="4646880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40BCEB1-93B3-45EF-9061-0C40E42100DE}"/>
                  </a:ext>
                </a:extLst>
              </p:cNvPr>
              <p:cNvSpPr txBox="1"/>
              <p:nvPr/>
            </p:nvSpPr>
            <p:spPr>
              <a:xfrm>
                <a:off x="4076181" y="4540538"/>
                <a:ext cx="544792" cy="8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altLang="zh-TW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40BCEB1-93B3-45EF-9061-0C40E421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181" y="4540538"/>
                <a:ext cx="544792" cy="894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右大括弧 26">
            <a:extLst>
              <a:ext uri="{FF2B5EF4-FFF2-40B4-BE49-F238E27FC236}">
                <a16:creationId xmlns:a16="http://schemas.microsoft.com/office/drawing/2014/main" id="{EA3E9322-228E-4B6F-BF8C-8DE2123AA2A3}"/>
              </a:ext>
            </a:extLst>
          </p:cNvPr>
          <p:cNvSpPr/>
          <p:nvPr/>
        </p:nvSpPr>
        <p:spPr>
          <a:xfrm>
            <a:off x="5481435" y="3876266"/>
            <a:ext cx="247845" cy="1019420"/>
          </a:xfrm>
          <a:prstGeom prst="rightBrace">
            <a:avLst>
              <a:gd name="adj1" fmla="val 8333"/>
              <a:gd name="adj2" fmla="val 989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E5D8DBA-6BBE-4A60-88F3-2A6AC174FF5D}"/>
              </a:ext>
            </a:extLst>
          </p:cNvPr>
          <p:cNvSpPr txBox="1"/>
          <p:nvPr/>
        </p:nvSpPr>
        <p:spPr>
          <a:xfrm>
            <a:off x="5621319" y="3773940"/>
            <a:ext cx="4282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 </a:t>
            </a:r>
            <a:r>
              <a:rPr lang="zh-TW" altLang="en-US" sz="2500" dirty="0"/>
              <a:t>非線性諧振子的成因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AC843778-7AC7-4C6A-B30E-6D1382878A05}"/>
                  </a:ext>
                </a:extLst>
              </p:cNvPr>
              <p:cNvSpPr txBox="1"/>
              <p:nvPr/>
            </p:nvSpPr>
            <p:spPr>
              <a:xfrm>
                <a:off x="905295" y="5236693"/>
                <a:ext cx="7888510" cy="125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4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dirty="0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func>
                      <m:func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altLang="zh-TW" sz="24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𝛴</m:t>
                            </m:r>
                          </m:sub>
                        </m:sSub>
                      </m:den>
                    </m:f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；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TW" sz="240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</a:t>
                </a:r>
                <a:r>
                  <a:rPr lang="en-US" altLang="zh-TW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altLang="zh-TW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zh-TW" altLang="en-US" sz="2400" i="1" dirty="0" smtClean="0">
                            <a:latin typeface="Cambria Math" panose="02040503050406030204" pitchFamily="18" charset="0"/>
                          </a:rPr>
                          <m:t>針對</m:t>
                        </m:r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利用泰勒展開取降階近似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dirty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num>
                      <m:den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AC843778-7AC7-4C6A-B30E-6D138287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95" y="5236693"/>
                <a:ext cx="7888510" cy="1252331"/>
              </a:xfrm>
              <a:prstGeom prst="rect">
                <a:avLst/>
              </a:prstGeom>
              <a:blipFill>
                <a:blip r:embed="rId11"/>
                <a:stretch>
                  <a:fillRect b="-39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3AC91D0-3C2B-4559-9485-D67B691AA826}"/>
                  </a:ext>
                </a:extLst>
              </p:cNvPr>
              <p:cNvSpPr txBox="1"/>
              <p:nvPr/>
            </p:nvSpPr>
            <p:spPr>
              <a:xfrm>
                <a:off x="2504127" y="1301864"/>
                <a:ext cx="2116846" cy="7694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+mn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200" dirty="0">
                    <a:latin typeface="+mn-ea"/>
                    <a:cs typeface="Times New Roman" panose="02020603050405020304" pitchFamily="18" charset="0"/>
                  </a:rPr>
                  <a:t> 臨界電流</a:t>
                </a:r>
                <a:endParaRPr lang="en-US" altLang="zh-TW" sz="2200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22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altLang="zh-TW" sz="22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altLang="zh-TW" sz="2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3AC91D0-3C2B-4559-9485-D67B691AA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27" y="1301864"/>
                <a:ext cx="2116846" cy="769441"/>
              </a:xfrm>
              <a:prstGeom prst="rect">
                <a:avLst/>
              </a:prstGeom>
              <a:blipFill>
                <a:blip r:embed="rId12"/>
                <a:stretch>
                  <a:fillRect l="-1433" t="-4688" b="-85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F1297702-4210-49FA-8AB4-FB464E68B8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0558" y="1015340"/>
            <a:ext cx="2242913" cy="12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7CBA365-6FFA-46CC-A9E9-106026E5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905" y="1373069"/>
            <a:ext cx="3285662" cy="2540966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671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約瑟夫森結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SQUID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對稱型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168395-48DC-4259-A98B-B64D02C1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92" y="1401904"/>
            <a:ext cx="3285661" cy="6266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78F8DC1-6ACA-402D-927C-2F5EB120A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92" y="1969370"/>
            <a:ext cx="3577491" cy="582799"/>
          </a:xfrm>
          <a:prstGeom prst="rect">
            <a:avLst/>
          </a:prstGeom>
        </p:spPr>
      </p:pic>
      <p:sp>
        <p:nvSpPr>
          <p:cNvPr id="8" name="左大括弧 7">
            <a:extLst>
              <a:ext uri="{FF2B5EF4-FFF2-40B4-BE49-F238E27FC236}">
                <a16:creationId xmlns:a16="http://schemas.microsoft.com/office/drawing/2014/main" id="{6C671C36-DA2D-469F-933B-275C30B36C78}"/>
              </a:ext>
            </a:extLst>
          </p:cNvPr>
          <p:cNvSpPr/>
          <p:nvPr/>
        </p:nvSpPr>
        <p:spPr>
          <a:xfrm>
            <a:off x="778213" y="1673157"/>
            <a:ext cx="112442" cy="603112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ADBB8C7-FA3C-4139-B44B-AD87BB93CDC6}"/>
                  </a:ext>
                </a:extLst>
              </p:cNvPr>
              <p:cNvSpPr txBox="1"/>
              <p:nvPr/>
            </p:nvSpPr>
            <p:spPr>
              <a:xfrm>
                <a:off x="7302897" y="2231525"/>
                <a:ext cx="4936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0" i="0" dirty="0" smtClean="0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ADBB8C7-FA3C-4139-B44B-AD87BB9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97" y="2231525"/>
                <a:ext cx="493679" cy="461665"/>
              </a:xfrm>
              <a:prstGeom prst="rect">
                <a:avLst/>
              </a:prstGeom>
              <a:blipFill>
                <a:blip r:embed="rId6"/>
                <a:stretch>
                  <a:fillRect l="-3704" r="-44444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A65F048-CEBB-4749-B26F-22611452A63F}"/>
                  </a:ext>
                </a:extLst>
              </p:cNvPr>
              <p:cNvSpPr txBox="1"/>
              <p:nvPr/>
            </p:nvSpPr>
            <p:spPr>
              <a:xfrm>
                <a:off x="8288047" y="977502"/>
                <a:ext cx="126216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28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A65F048-CEBB-4749-B26F-22611452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47" y="977502"/>
                <a:ext cx="1262164" cy="477054"/>
              </a:xfrm>
              <a:prstGeom prst="rect">
                <a:avLst/>
              </a:prstGeom>
              <a:blipFill>
                <a:blip r:embed="rId7"/>
                <a:stretch>
                  <a:fillRect l="-483" r="-12560" b="-17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68A8377-D822-47A1-8D6E-99A66D07746C}"/>
                  </a:ext>
                </a:extLst>
              </p:cNvPr>
              <p:cNvSpPr txBox="1"/>
              <p:nvPr/>
            </p:nvSpPr>
            <p:spPr>
              <a:xfrm>
                <a:off x="8288047" y="3395803"/>
                <a:ext cx="126216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28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68A8377-D822-47A1-8D6E-99A66D07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47" y="3395803"/>
                <a:ext cx="1262164" cy="477054"/>
              </a:xfrm>
              <a:prstGeom prst="rect">
                <a:avLst/>
              </a:prstGeom>
              <a:blipFill>
                <a:blip r:embed="rId8"/>
                <a:stretch>
                  <a:fillRect l="-483" r="-13043" b="-1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41AE6484-8A3D-4A05-AAEB-92F0E53779BE}"/>
              </a:ext>
            </a:extLst>
          </p:cNvPr>
          <p:cNvSpPr txBox="1"/>
          <p:nvPr/>
        </p:nvSpPr>
        <p:spPr>
          <a:xfrm>
            <a:off x="4309353" y="1492112"/>
            <a:ext cx="8884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….(1)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AD03F4A-2912-44AE-BAD3-6DBB1C9DBA6F}"/>
              </a:ext>
            </a:extLst>
          </p:cNvPr>
          <p:cNvSpPr txBox="1"/>
          <p:nvPr/>
        </p:nvSpPr>
        <p:spPr>
          <a:xfrm>
            <a:off x="4369802" y="2028596"/>
            <a:ext cx="8884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….(2)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7CE3713-705D-4730-A6E2-EE5DBF0EE067}"/>
                  </a:ext>
                </a:extLst>
              </p:cNvPr>
              <p:cNvSpPr txBox="1"/>
              <p:nvPr/>
            </p:nvSpPr>
            <p:spPr>
              <a:xfrm>
                <a:off x="1012542" y="2552169"/>
                <a:ext cx="4883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300" dirty="0">
                    <a:latin typeface="+mj-ea"/>
                    <a:ea typeface="+mj-ea"/>
                    <a:cs typeface="Times New Roman" panose="02020603050405020304" pitchFamily="18" charset="0"/>
                  </a:rPr>
                  <a:t>將</a:t>
                </a:r>
                <a:r>
                  <a:rPr lang="en-US" altLang="zh-TW" sz="2300" dirty="0">
                    <a:latin typeface="+mj-ea"/>
                    <a:ea typeface="+mj-ea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300" dirty="0">
                    <a:latin typeface="+mj-ea"/>
                    <a:ea typeface="+mj-ea"/>
                    <a:cs typeface="Times New Roman" panose="02020603050405020304" pitchFamily="18" charset="0"/>
                  </a:rPr>
                  <a:t>帶入</a:t>
                </a:r>
                <a:r>
                  <a:rPr lang="en-US" altLang="zh-TW" sz="2300" dirty="0">
                    <a:latin typeface="+mj-ea"/>
                    <a:ea typeface="+mj-ea"/>
                    <a:cs typeface="Times New Roman" panose="02020603050405020304" pitchFamily="18" charset="0"/>
                  </a:rPr>
                  <a:t>(2) , </a:t>
                </a:r>
                <a:r>
                  <a:rPr lang="zh-TW" altLang="en-US" sz="2300" dirty="0">
                    <a:latin typeface="+mj-ea"/>
                    <a:ea typeface="+mj-ea"/>
                    <a:cs typeface="Times New Roman" panose="02020603050405020304" pitchFamily="18" charset="0"/>
                  </a:rPr>
                  <a:t>配合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7CE3713-705D-4730-A6E2-EE5DBF0EE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42" y="2552169"/>
                <a:ext cx="4883214" cy="461665"/>
              </a:xfrm>
              <a:prstGeom prst="rect">
                <a:avLst/>
              </a:prstGeom>
              <a:blipFill>
                <a:blip r:embed="rId9"/>
                <a:stretch>
                  <a:fillRect l="-17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926BE085-4F27-4C0F-840B-DEC8232923C8}"/>
              </a:ext>
            </a:extLst>
          </p:cNvPr>
          <p:cNvSpPr/>
          <p:nvPr/>
        </p:nvSpPr>
        <p:spPr>
          <a:xfrm>
            <a:off x="1012542" y="3395803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203F65E-4FD0-460F-965E-F5E1043D6921}"/>
                  </a:ext>
                </a:extLst>
              </p:cNvPr>
              <p:cNvSpPr txBox="1"/>
              <p:nvPr/>
            </p:nvSpPr>
            <p:spPr>
              <a:xfrm>
                <a:off x="1431325" y="2998444"/>
                <a:ext cx="4628381" cy="1511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TW" sz="24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4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400" i="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zh-TW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en-US" altLang="zh-TW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en-US" altLang="zh-TW" sz="24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203F65E-4FD0-460F-965E-F5E1043D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25" y="2998444"/>
                <a:ext cx="4628381" cy="1511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DDA51B98-F302-4D6E-A5FD-FEA201BF08DD}"/>
              </a:ext>
            </a:extLst>
          </p:cNvPr>
          <p:cNvSpPr/>
          <p:nvPr/>
        </p:nvSpPr>
        <p:spPr>
          <a:xfrm>
            <a:off x="1023692" y="4535814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23808AC-DDB6-4887-8815-4EE474532ED3}"/>
                  </a:ext>
                </a:extLst>
              </p:cNvPr>
              <p:cNvSpPr txBox="1"/>
              <p:nvPr/>
            </p:nvSpPr>
            <p:spPr>
              <a:xfrm>
                <a:off x="1431324" y="4455373"/>
                <a:ext cx="4628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如果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SQUID</a:t>
                </a: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對稱 </a:t>
                </a:r>
                <a:r>
                  <a:rPr lang="en-US" altLang="zh-TW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40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400" dirty="0">
                    <a:latin typeface="+mj-ea"/>
                    <a:ea typeface="+mj-ea"/>
                    <a:cs typeface="Times New Roman" panose="02020603050405020304" pitchFamily="18" charset="0"/>
                  </a:rPr>
                  <a:t>  </a:t>
                </a:r>
                <a:endParaRPr lang="en-US" altLang="zh-TW" sz="24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23808AC-DDB6-4887-8815-4EE474532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24" y="4455373"/>
                <a:ext cx="4628381" cy="461665"/>
              </a:xfrm>
              <a:prstGeom prst="rect">
                <a:avLst/>
              </a:prstGeom>
              <a:blipFill>
                <a:blip r:embed="rId11"/>
                <a:stretch>
                  <a:fillRect l="-210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31E6F228-1C5A-4F69-834C-28BBAAA305B7}"/>
              </a:ext>
            </a:extLst>
          </p:cNvPr>
          <p:cNvSpPr/>
          <p:nvPr/>
        </p:nvSpPr>
        <p:spPr>
          <a:xfrm>
            <a:off x="5688131" y="4614423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2920BA32-688E-47E2-BD66-8D10BF1AC6F5}"/>
                  </a:ext>
                </a:extLst>
              </p:cNvPr>
              <p:cNvSpPr txBox="1"/>
              <p:nvPr/>
            </p:nvSpPr>
            <p:spPr>
              <a:xfrm>
                <a:off x="5980407" y="4225117"/>
                <a:ext cx="426233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i="0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TW" alt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 dirty="0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400" i="1" dirty="0"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 dirty="0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400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40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4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2920BA32-688E-47E2-BD66-8D10BF1A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407" y="4225117"/>
                <a:ext cx="4262337" cy="922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4C85E2A-E25F-4E50-A5AB-2F06DAF4C885}"/>
                  </a:ext>
                </a:extLst>
              </p:cNvPr>
              <p:cNvSpPr txBox="1"/>
              <p:nvPr/>
            </p:nvSpPr>
            <p:spPr>
              <a:xfrm>
                <a:off x="1352025" y="4841055"/>
                <a:ext cx="462838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dirty="0" smtClean="0">
                          <a:latin typeface="Cambria Math" panose="02040503050406030204" pitchFamily="18" charset="0"/>
                        </a:rPr>
                        <m:t>令</m:t>
                      </m:r>
                      <m:r>
                        <a:rPr lang="zh-TW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altLang="zh-TW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4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TW" alt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4C85E2A-E25F-4E50-A5AB-2F06DAF4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25" y="4841055"/>
                <a:ext cx="4628382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40D6185E-C21F-4C93-B445-4058B0D34C46}"/>
              </a:ext>
            </a:extLst>
          </p:cNvPr>
          <p:cNvSpPr/>
          <p:nvPr/>
        </p:nvSpPr>
        <p:spPr>
          <a:xfrm>
            <a:off x="1039436" y="5934722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CEB1D77-1373-46E8-80FC-E22AEA72458B}"/>
                  </a:ext>
                </a:extLst>
              </p:cNvPr>
              <p:cNvSpPr txBox="1"/>
              <p:nvPr/>
            </p:nvSpPr>
            <p:spPr>
              <a:xfrm>
                <a:off x="1592897" y="5838679"/>
                <a:ext cx="2878620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40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CEB1D77-1373-46E8-80FC-E22AEA724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97" y="5838679"/>
                <a:ext cx="2878620" cy="461665"/>
              </a:xfrm>
              <a:prstGeom prst="rect">
                <a:avLst/>
              </a:prstGeom>
              <a:blipFill>
                <a:blip r:embed="rId14"/>
                <a:stretch>
                  <a:fillRect l="-211" b="-1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350A765B-62D1-4189-9B10-3AE5EB30B3E2}"/>
              </a:ext>
            </a:extLst>
          </p:cNvPr>
          <p:cNvSpPr/>
          <p:nvPr/>
        </p:nvSpPr>
        <p:spPr>
          <a:xfrm>
            <a:off x="5072509" y="5966941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5496F3F-B46B-40E0-AEBD-BA6E77A41AE1}"/>
              </a:ext>
            </a:extLst>
          </p:cNvPr>
          <p:cNvSpPr txBox="1"/>
          <p:nvPr/>
        </p:nvSpPr>
        <p:spPr>
          <a:xfrm>
            <a:off x="5574250" y="5802015"/>
            <a:ext cx="63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SQUID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視為一個可靠外部調控臨界電流的約瑟夫森結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5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3755740-CAC0-4B44-B7EA-4F4688ECEC4B}"/>
              </a:ext>
            </a:extLst>
          </p:cNvPr>
          <p:cNvSpPr/>
          <p:nvPr/>
        </p:nvSpPr>
        <p:spPr>
          <a:xfrm>
            <a:off x="3809505" y="2796043"/>
            <a:ext cx="5466945" cy="263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B0BA7E-E5AF-4BC9-83A3-2FB7EA03662E}"/>
              </a:ext>
            </a:extLst>
          </p:cNvPr>
          <p:cNvSpPr/>
          <p:nvPr/>
        </p:nvSpPr>
        <p:spPr>
          <a:xfrm>
            <a:off x="5040054" y="2455918"/>
            <a:ext cx="3005848" cy="57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340F03CC-47AB-4541-8DBF-6ADCAB950F24}"/>
              </a:ext>
            </a:extLst>
          </p:cNvPr>
          <p:cNvSpPr/>
          <p:nvPr/>
        </p:nvSpPr>
        <p:spPr>
          <a:xfrm>
            <a:off x="6157479" y="5012754"/>
            <a:ext cx="1001949" cy="10408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5D1F2E1C-0117-4C6B-9C9B-A217B52D3054}"/>
              </a:ext>
            </a:extLst>
          </p:cNvPr>
          <p:cNvSpPr/>
          <p:nvPr/>
        </p:nvSpPr>
        <p:spPr>
          <a:xfrm>
            <a:off x="6169075" y="5186821"/>
            <a:ext cx="1027395" cy="551456"/>
          </a:xfrm>
          <a:custGeom>
            <a:avLst/>
            <a:gdLst>
              <a:gd name="connsiteX0" fmla="*/ 0 w 1027395"/>
              <a:gd name="connsiteY0" fmla="*/ 344165 h 551456"/>
              <a:gd name="connsiteX1" fmla="*/ 301557 w 1027395"/>
              <a:gd name="connsiteY1" fmla="*/ 3697 h 551456"/>
              <a:gd name="connsiteX2" fmla="*/ 661481 w 1027395"/>
              <a:gd name="connsiteY2" fmla="*/ 538719 h 551456"/>
              <a:gd name="connsiteX3" fmla="*/ 992221 w 1027395"/>
              <a:gd name="connsiteY3" fmla="*/ 383076 h 551456"/>
              <a:gd name="connsiteX4" fmla="*/ 1001949 w 1027395"/>
              <a:gd name="connsiteY4" fmla="*/ 373348 h 55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395" h="551456">
                <a:moveTo>
                  <a:pt x="0" y="344165"/>
                </a:moveTo>
                <a:cubicBezTo>
                  <a:pt x="95655" y="157718"/>
                  <a:pt x="191310" y="-28729"/>
                  <a:pt x="301557" y="3697"/>
                </a:cubicBezTo>
                <a:cubicBezTo>
                  <a:pt x="411804" y="36123"/>
                  <a:pt x="546370" y="475489"/>
                  <a:pt x="661481" y="538719"/>
                </a:cubicBezTo>
                <a:cubicBezTo>
                  <a:pt x="776592" y="601949"/>
                  <a:pt x="935476" y="410638"/>
                  <a:pt x="992221" y="383076"/>
                </a:cubicBezTo>
                <a:cubicBezTo>
                  <a:pt x="1048966" y="355514"/>
                  <a:pt x="1025457" y="364431"/>
                  <a:pt x="1001949" y="37334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4835C30-B0A8-4FDC-91BD-CBF3D1088FDB}"/>
                  </a:ext>
                </a:extLst>
              </p:cNvPr>
              <p:cNvSpPr txBox="1"/>
              <p:nvPr/>
            </p:nvSpPr>
            <p:spPr>
              <a:xfrm>
                <a:off x="6378782" y="6053614"/>
                <a:ext cx="607979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4835C30-B0A8-4FDC-91BD-CBF3D108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82" y="6053614"/>
                <a:ext cx="607979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687B9D76-F77E-4716-9846-9E48A60A2AD9}"/>
              </a:ext>
            </a:extLst>
          </p:cNvPr>
          <p:cNvSpPr txBox="1"/>
          <p:nvPr/>
        </p:nvSpPr>
        <p:spPr>
          <a:xfrm>
            <a:off x="6338656" y="2522392"/>
            <a:ext cx="6079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2A7DA2E-572B-487F-B8C0-6641828BA0EE}"/>
                  </a:ext>
                </a:extLst>
              </p:cNvPr>
              <p:cNvSpPr txBox="1"/>
              <p:nvPr/>
            </p:nvSpPr>
            <p:spPr>
              <a:xfrm>
                <a:off x="6125861" y="1873931"/>
                <a:ext cx="1033567" cy="4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</m:sub>
                      </m:sSub>
                      <m:sSub>
                        <m:sSubPr>
                          <m:ctrlP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altLang="zh-TW" sz="2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2A7DA2E-572B-487F-B8C0-6641828B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861" y="1873931"/>
                <a:ext cx="1033567" cy="493981"/>
              </a:xfrm>
              <a:prstGeom prst="rect">
                <a:avLst/>
              </a:prstGeom>
              <a:blipFill>
                <a:blip r:embed="rId4"/>
                <a:stretch>
                  <a:fillRect l="-1775" b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9F981516-793E-4DD2-AFF0-469FE185C46E}"/>
              </a:ext>
            </a:extLst>
          </p:cNvPr>
          <p:cNvSpPr txBox="1"/>
          <p:nvPr/>
        </p:nvSpPr>
        <p:spPr>
          <a:xfrm>
            <a:off x="891041" y="1580272"/>
            <a:ext cx="31945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Lumped model</a:t>
            </a:r>
            <a:endParaRPr lang="zh-TW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7DCC26-7BFA-430B-8A14-04EA2C8A4731}"/>
                  </a:ext>
                </a:extLst>
              </p:cNvPr>
              <p:cNvSpPr txBox="1"/>
              <p:nvPr/>
            </p:nvSpPr>
            <p:spPr>
              <a:xfrm>
                <a:off x="6135459" y="3444582"/>
                <a:ext cx="764358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50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7DCC26-7BFA-430B-8A14-04EA2C8A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59" y="3444582"/>
                <a:ext cx="76435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D3274FF-289D-456B-9404-FE9DC36A32CD}"/>
              </a:ext>
            </a:extLst>
          </p:cNvPr>
          <p:cNvCxnSpPr/>
          <p:nvPr/>
        </p:nvCxnSpPr>
        <p:spPr>
          <a:xfrm>
            <a:off x="5040054" y="3375498"/>
            <a:ext cx="3005848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18B57E4-E8E0-4E0C-B611-61278C52A530}"/>
                  </a:ext>
                </a:extLst>
              </p:cNvPr>
              <p:cNvSpPr txBox="1"/>
              <p:nvPr/>
            </p:nvSpPr>
            <p:spPr>
              <a:xfrm>
                <a:off x="9866429" y="3527898"/>
                <a:ext cx="2056440" cy="4770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50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TW" altLang="en-US" sz="2500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TW" altLang="en-US" sz="2500" i="0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TW" altLang="en-US" sz="2500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18B57E4-E8E0-4E0C-B611-61278C52A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429" y="3527898"/>
                <a:ext cx="2056440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1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3755740-CAC0-4B44-B7EA-4F4688ECEC4B}"/>
              </a:ext>
            </a:extLst>
          </p:cNvPr>
          <p:cNvSpPr/>
          <p:nvPr/>
        </p:nvSpPr>
        <p:spPr>
          <a:xfrm>
            <a:off x="3809505" y="2796043"/>
            <a:ext cx="5466945" cy="263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B0BA7E-E5AF-4BC9-83A3-2FB7EA03662E}"/>
              </a:ext>
            </a:extLst>
          </p:cNvPr>
          <p:cNvSpPr/>
          <p:nvPr/>
        </p:nvSpPr>
        <p:spPr>
          <a:xfrm>
            <a:off x="5004880" y="2473806"/>
            <a:ext cx="3005848" cy="57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340F03CC-47AB-4541-8DBF-6ADCAB950F24}"/>
              </a:ext>
            </a:extLst>
          </p:cNvPr>
          <p:cNvSpPr/>
          <p:nvPr/>
        </p:nvSpPr>
        <p:spPr>
          <a:xfrm>
            <a:off x="6157479" y="5012754"/>
            <a:ext cx="1001949" cy="10408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5D1F2E1C-0117-4C6B-9C9B-A217B52D3054}"/>
              </a:ext>
            </a:extLst>
          </p:cNvPr>
          <p:cNvSpPr/>
          <p:nvPr/>
        </p:nvSpPr>
        <p:spPr>
          <a:xfrm>
            <a:off x="6169075" y="5186821"/>
            <a:ext cx="1027395" cy="551456"/>
          </a:xfrm>
          <a:custGeom>
            <a:avLst/>
            <a:gdLst>
              <a:gd name="connsiteX0" fmla="*/ 0 w 1027395"/>
              <a:gd name="connsiteY0" fmla="*/ 344165 h 551456"/>
              <a:gd name="connsiteX1" fmla="*/ 301557 w 1027395"/>
              <a:gd name="connsiteY1" fmla="*/ 3697 h 551456"/>
              <a:gd name="connsiteX2" fmla="*/ 661481 w 1027395"/>
              <a:gd name="connsiteY2" fmla="*/ 538719 h 551456"/>
              <a:gd name="connsiteX3" fmla="*/ 992221 w 1027395"/>
              <a:gd name="connsiteY3" fmla="*/ 383076 h 551456"/>
              <a:gd name="connsiteX4" fmla="*/ 1001949 w 1027395"/>
              <a:gd name="connsiteY4" fmla="*/ 373348 h 55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395" h="551456">
                <a:moveTo>
                  <a:pt x="0" y="344165"/>
                </a:moveTo>
                <a:cubicBezTo>
                  <a:pt x="95655" y="157718"/>
                  <a:pt x="191310" y="-28729"/>
                  <a:pt x="301557" y="3697"/>
                </a:cubicBezTo>
                <a:cubicBezTo>
                  <a:pt x="411804" y="36123"/>
                  <a:pt x="546370" y="475489"/>
                  <a:pt x="661481" y="538719"/>
                </a:cubicBezTo>
                <a:cubicBezTo>
                  <a:pt x="776592" y="601949"/>
                  <a:pt x="935476" y="410638"/>
                  <a:pt x="992221" y="383076"/>
                </a:cubicBezTo>
                <a:cubicBezTo>
                  <a:pt x="1048966" y="355514"/>
                  <a:pt x="1025457" y="364431"/>
                  <a:pt x="1001949" y="37334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4835C30-B0A8-4FDC-91BD-CBF3D1088FDB}"/>
                  </a:ext>
                </a:extLst>
              </p:cNvPr>
              <p:cNvSpPr txBox="1"/>
              <p:nvPr/>
            </p:nvSpPr>
            <p:spPr>
              <a:xfrm>
                <a:off x="6378782" y="6053614"/>
                <a:ext cx="607979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4835C30-B0A8-4FDC-91BD-CBF3D108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82" y="6053614"/>
                <a:ext cx="607979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9F981516-793E-4DD2-AFF0-469FE185C46E}"/>
              </a:ext>
            </a:extLst>
          </p:cNvPr>
          <p:cNvSpPr txBox="1"/>
          <p:nvPr/>
        </p:nvSpPr>
        <p:spPr>
          <a:xfrm>
            <a:off x="5301703" y="3005690"/>
            <a:ext cx="12061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7DCC26-7BFA-430B-8A14-04EA2C8A4731}"/>
                  </a:ext>
                </a:extLst>
              </p:cNvPr>
              <p:cNvSpPr txBox="1"/>
              <p:nvPr/>
            </p:nvSpPr>
            <p:spPr>
              <a:xfrm>
                <a:off x="6157479" y="3854126"/>
                <a:ext cx="764358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50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7DCC26-7BFA-430B-8A14-04EA2C8A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79" y="3854126"/>
                <a:ext cx="764358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D3274FF-289D-456B-9404-FE9DC36A32CD}"/>
              </a:ext>
            </a:extLst>
          </p:cNvPr>
          <p:cNvCxnSpPr/>
          <p:nvPr/>
        </p:nvCxnSpPr>
        <p:spPr>
          <a:xfrm>
            <a:off x="5040054" y="3683109"/>
            <a:ext cx="3005848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18B57E4-E8E0-4E0C-B611-61278C52A530}"/>
                  </a:ext>
                </a:extLst>
              </p:cNvPr>
              <p:cNvSpPr txBox="1"/>
              <p:nvPr/>
            </p:nvSpPr>
            <p:spPr>
              <a:xfrm>
                <a:off x="9866429" y="3527898"/>
                <a:ext cx="2056440" cy="4770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50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TW" altLang="en-US" sz="250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zh-TW" altLang="en-US" sz="2500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18B57E4-E8E0-4E0C-B611-61278C52A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429" y="3527898"/>
                <a:ext cx="205644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8546DD84-499B-4B73-9277-F9E2DA7C7A82}"/>
              </a:ext>
            </a:extLst>
          </p:cNvPr>
          <p:cNvSpPr/>
          <p:nvPr/>
        </p:nvSpPr>
        <p:spPr>
          <a:xfrm>
            <a:off x="5038928" y="2104641"/>
            <a:ext cx="2937753" cy="1144427"/>
          </a:xfrm>
          <a:custGeom>
            <a:avLst/>
            <a:gdLst>
              <a:gd name="connsiteX0" fmla="*/ 0 w 2937753"/>
              <a:gd name="connsiteY0" fmla="*/ 677470 h 1144427"/>
              <a:gd name="connsiteX1" fmla="*/ 661481 w 2937753"/>
              <a:gd name="connsiteY1" fmla="*/ 45172 h 1144427"/>
              <a:gd name="connsiteX2" fmla="*/ 1556425 w 2937753"/>
              <a:gd name="connsiteY2" fmla="*/ 1144397 h 1144427"/>
              <a:gd name="connsiteX3" fmla="*/ 2247089 w 2937753"/>
              <a:gd name="connsiteY3" fmla="*/ 6261 h 1144427"/>
              <a:gd name="connsiteX4" fmla="*/ 2898842 w 2937753"/>
              <a:gd name="connsiteY4" fmla="*/ 658014 h 1144427"/>
              <a:gd name="connsiteX5" fmla="*/ 2937753 w 2937753"/>
              <a:gd name="connsiteY5" fmla="*/ 696925 h 114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753" h="1144427">
                <a:moveTo>
                  <a:pt x="0" y="677470"/>
                </a:moveTo>
                <a:cubicBezTo>
                  <a:pt x="201038" y="322410"/>
                  <a:pt x="402077" y="-32649"/>
                  <a:pt x="661481" y="45172"/>
                </a:cubicBezTo>
                <a:cubicBezTo>
                  <a:pt x="920885" y="122993"/>
                  <a:pt x="1292157" y="1150882"/>
                  <a:pt x="1556425" y="1144397"/>
                </a:cubicBezTo>
                <a:cubicBezTo>
                  <a:pt x="1820693" y="1137912"/>
                  <a:pt x="2023353" y="87325"/>
                  <a:pt x="2247089" y="6261"/>
                </a:cubicBezTo>
                <a:cubicBezTo>
                  <a:pt x="2470825" y="-74803"/>
                  <a:pt x="2898842" y="658014"/>
                  <a:pt x="2898842" y="658014"/>
                </a:cubicBezTo>
                <a:lnTo>
                  <a:pt x="2937753" y="696925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1804738-DF42-4FC8-B6D5-5023FA76D44C}"/>
              </a:ext>
            </a:extLst>
          </p:cNvPr>
          <p:cNvCxnSpPr>
            <a:cxnSpLocks/>
          </p:cNvCxnSpPr>
          <p:nvPr/>
        </p:nvCxnSpPr>
        <p:spPr>
          <a:xfrm>
            <a:off x="5437761" y="2751021"/>
            <a:ext cx="515566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0A4243E4-4EE5-496B-B85D-6F8C43E47EB2}"/>
              </a:ext>
            </a:extLst>
          </p:cNvPr>
          <p:cNvCxnSpPr>
            <a:cxnSpLocks/>
          </p:cNvCxnSpPr>
          <p:nvPr/>
        </p:nvCxnSpPr>
        <p:spPr>
          <a:xfrm flipH="1">
            <a:off x="6296023" y="2751021"/>
            <a:ext cx="515566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418305DF-2EB6-4AEA-9C63-0B186B270470}"/>
              </a:ext>
            </a:extLst>
          </p:cNvPr>
          <p:cNvCxnSpPr>
            <a:cxnSpLocks/>
          </p:cNvCxnSpPr>
          <p:nvPr/>
        </p:nvCxnSpPr>
        <p:spPr>
          <a:xfrm>
            <a:off x="7159428" y="2765327"/>
            <a:ext cx="515566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07F3043-EDE4-4234-9491-735D79D21ED3}"/>
              </a:ext>
            </a:extLst>
          </p:cNvPr>
          <p:cNvSpPr txBox="1"/>
          <p:nvPr/>
        </p:nvSpPr>
        <p:spPr>
          <a:xfrm>
            <a:off x="891041" y="1580272"/>
            <a:ext cx="42040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電流、壓會隨電磁波改變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C176277-33AA-4EED-8DCF-A9B9205FCFDF}"/>
                  </a:ext>
                </a:extLst>
              </p:cNvPr>
              <p:cNvSpPr txBox="1"/>
              <p:nvPr/>
            </p:nvSpPr>
            <p:spPr>
              <a:xfrm>
                <a:off x="8318159" y="1979825"/>
                <a:ext cx="1033567" cy="4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</m:sub>
                      </m:sSub>
                      <m:sSub>
                        <m:sSubPr>
                          <m:ctrlP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altLang="zh-TW" sz="2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C176277-33AA-4EED-8DCF-A9B9205FC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59" y="1979825"/>
                <a:ext cx="1033567" cy="493981"/>
              </a:xfrm>
              <a:prstGeom prst="rect">
                <a:avLst/>
              </a:prstGeom>
              <a:blipFill>
                <a:blip r:embed="rId6"/>
                <a:stretch>
                  <a:fillRect l="-1775" b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C9C8EA4F-3327-470D-B18B-912E809DF0E6}"/>
              </a:ext>
            </a:extLst>
          </p:cNvPr>
          <p:cNvSpPr txBox="1"/>
          <p:nvPr/>
        </p:nvSpPr>
        <p:spPr>
          <a:xfrm>
            <a:off x="7539441" y="2999109"/>
            <a:ext cx="6079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66FC836-1D4F-4AE6-82D2-3B1E9F8DAF7B}"/>
              </a:ext>
            </a:extLst>
          </p:cNvPr>
          <p:cNvSpPr txBox="1"/>
          <p:nvPr/>
        </p:nvSpPr>
        <p:spPr>
          <a:xfrm>
            <a:off x="6105727" y="1804663"/>
            <a:ext cx="12061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電磁波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7E21D579-A10E-4AB9-AAFF-4ED1135712A2}"/>
                  </a:ext>
                </a:extLst>
              </p:cNvPr>
              <p:cNvSpPr txBox="1"/>
              <p:nvPr/>
            </p:nvSpPr>
            <p:spPr>
              <a:xfrm>
                <a:off x="9614526" y="1979825"/>
                <a:ext cx="290497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altLang="zh-TW" sz="2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7E21D579-A10E-4AB9-AAFF-4ED11357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526" y="1979825"/>
                <a:ext cx="2904972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135D8B41-3604-460A-9CEC-A6302A372687}"/>
              </a:ext>
            </a:extLst>
          </p:cNvPr>
          <p:cNvSpPr/>
          <p:nvPr/>
        </p:nvSpPr>
        <p:spPr>
          <a:xfrm>
            <a:off x="9242952" y="2143860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7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 animBg="1"/>
      <p:bldP spid="41" grpId="0"/>
      <p:bldP spid="43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A5B9D-1F12-4DAD-A62E-1505E35E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6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8B2E5-386F-4330-90CB-EE85B6B7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398" y="2023351"/>
            <a:ext cx="4624968" cy="3111099"/>
          </a:xfrm>
        </p:spPr>
        <p:txBody>
          <a:bodyPr>
            <a:normAutofit/>
          </a:bodyPr>
          <a:lstStyle/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儀器介紹 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測量樣品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romanUcPeriod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776056" y="1136341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EDB9D51B-0E5E-42A8-8DCF-2431C830337D}"/>
              </a:ext>
            </a:extLst>
          </p:cNvPr>
          <p:cNvSpPr txBox="1"/>
          <p:nvPr/>
        </p:nvSpPr>
        <p:spPr>
          <a:xfrm>
            <a:off x="3532481" y="1875948"/>
            <a:ext cx="326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稀釋製冷機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1CAFC22-738D-4FE0-860D-7F1FBB8F9051}"/>
              </a:ext>
            </a:extLst>
          </p:cNvPr>
          <p:cNvSpPr txBox="1"/>
          <p:nvPr/>
        </p:nvSpPr>
        <p:spPr>
          <a:xfrm>
            <a:off x="3532481" y="2379117"/>
            <a:ext cx="326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向量網絡分析儀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2091D60-6360-4026-975D-99210AD5BABF}"/>
              </a:ext>
            </a:extLst>
          </p:cNvPr>
          <p:cNvSpPr txBox="1"/>
          <p:nvPr/>
        </p:nvSpPr>
        <p:spPr>
          <a:xfrm>
            <a:off x="3532481" y="2910308"/>
            <a:ext cx="326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打線機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85469042-9A88-432E-B3C3-5947E10DF500}"/>
              </a:ext>
            </a:extLst>
          </p:cNvPr>
          <p:cNvSpPr/>
          <p:nvPr/>
        </p:nvSpPr>
        <p:spPr>
          <a:xfrm>
            <a:off x="3107017" y="2115044"/>
            <a:ext cx="359596" cy="1085299"/>
          </a:xfrm>
          <a:prstGeom prst="leftBrace">
            <a:avLst>
              <a:gd name="adj1" fmla="val 8333"/>
              <a:gd name="adj2" fmla="val 92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EF763517-7AFC-470A-A8A5-0ACA02BC93F5}"/>
              </a:ext>
            </a:extLst>
          </p:cNvPr>
          <p:cNvSpPr/>
          <p:nvPr/>
        </p:nvSpPr>
        <p:spPr>
          <a:xfrm>
            <a:off x="3096155" y="3662722"/>
            <a:ext cx="359596" cy="860640"/>
          </a:xfrm>
          <a:prstGeom prst="leftBrace">
            <a:avLst>
              <a:gd name="adj1" fmla="val 5931"/>
              <a:gd name="adj2" fmla="val 92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1AFEAB-34ED-473E-8D3B-F44CE5E8FDB8}"/>
              </a:ext>
            </a:extLst>
          </p:cNvPr>
          <p:cNvSpPr txBox="1"/>
          <p:nvPr/>
        </p:nvSpPr>
        <p:spPr>
          <a:xfrm>
            <a:off x="3534657" y="3475421"/>
            <a:ext cx="118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489D2BFD-B5E6-4F68-B45D-80B05A4B9061}"/>
              </a:ext>
            </a:extLst>
          </p:cNvPr>
          <p:cNvSpPr txBox="1">
            <a:spLocks/>
          </p:cNvSpPr>
          <p:nvPr/>
        </p:nvSpPr>
        <p:spPr>
          <a:xfrm>
            <a:off x="6033511" y="1941744"/>
            <a:ext cx="6078476" cy="284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共振器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約瑟夫森結→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SQUID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對稱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非對稱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傳輸線原理→共平面波導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Font typeface="Wingdings" pitchFamily="2" charset="2"/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Wingdings" pitchFamily="2" charset="2"/>
              <a:buAutoNum type="romanUcPeriod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034E7475-5966-4BBE-8AE9-015AFEB2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76" y="4834649"/>
            <a:ext cx="2562101" cy="17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D0A798B-9A87-4914-B480-76CFFE20D6CF}"/>
              </a:ext>
            </a:extLst>
          </p:cNvPr>
          <p:cNvSpPr txBox="1"/>
          <p:nvPr/>
        </p:nvSpPr>
        <p:spPr>
          <a:xfrm>
            <a:off x="3531346" y="3862209"/>
            <a:ext cx="181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D94B751-FB1B-4647-BF88-21A8B902A863}"/>
              </a:ext>
            </a:extLst>
          </p:cNvPr>
          <p:cNvSpPr txBox="1"/>
          <p:nvPr/>
        </p:nvSpPr>
        <p:spPr>
          <a:xfrm>
            <a:off x="3539418" y="4265684"/>
            <a:ext cx="181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測量結果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024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5C5D329-8FE6-44E4-8DDD-F0FEE1E8C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4" r="1536"/>
          <a:stretch/>
        </p:blipFill>
        <p:spPr>
          <a:xfrm>
            <a:off x="919947" y="2407375"/>
            <a:ext cx="5223753" cy="416003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640043" y="1116931"/>
            <a:ext cx="1156168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電壓和電流的大小會隨線路長度而有顯著的改變。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若要將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模態的電磁波存在結構中，我們需要兩個導體，一個為訊號傳輸用，另一個用來當地。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252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E439FCE-1675-40D0-B2B3-5EC27425CA63}"/>
                  </a:ext>
                </a:extLst>
              </p:cNvPr>
              <p:cNvSpPr txBox="1"/>
              <p:nvPr/>
            </p:nvSpPr>
            <p:spPr>
              <a:xfrm>
                <a:off x="6200575" y="2741744"/>
                <a:ext cx="5944277" cy="312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為了使用電性分析，將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dirty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趨近無限小段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其中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G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為單位長度的值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利用柯西赫夫電壓電流定律，且訊號為諧和波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(Harmonic wave)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，可得到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400" b="0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+ⅈ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TW" sz="24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+ⅈ</m:t>
                            </m:r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𝑤𝐿</m:t>
                            </m:r>
                          </m:e>
                        </m:d>
                        <m:d>
                          <m:d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+ⅈ</m:t>
                            </m:r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𝑤𝑐</m:t>
                            </m:r>
                          </m:e>
                        </m:d>
                      </m:e>
                    </m:rad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E439FCE-1675-40D0-B2B3-5EC27425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75" y="2741744"/>
                <a:ext cx="5944277" cy="3124894"/>
              </a:xfrm>
              <a:prstGeom prst="rect">
                <a:avLst/>
              </a:prstGeom>
              <a:blipFill>
                <a:blip r:embed="rId4"/>
                <a:stretch>
                  <a:fillRect l="-1333" t="-1367" b="-33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弧 9">
            <a:extLst>
              <a:ext uri="{FF2B5EF4-FFF2-40B4-BE49-F238E27FC236}">
                <a16:creationId xmlns:a16="http://schemas.microsoft.com/office/drawing/2014/main" id="{3747A383-146C-410C-A095-8D6086559A7D}"/>
              </a:ext>
            </a:extLst>
          </p:cNvPr>
          <p:cNvSpPr/>
          <p:nvPr/>
        </p:nvSpPr>
        <p:spPr>
          <a:xfrm>
            <a:off x="6775838" y="4720857"/>
            <a:ext cx="112442" cy="603112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1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16272507-C452-4BE8-BDAD-0456ACF5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007" y="960544"/>
            <a:ext cx="5612435" cy="2324343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864062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252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E439FCE-1675-40D0-B2B3-5EC27425CA63}"/>
                  </a:ext>
                </a:extLst>
              </p:cNvPr>
              <p:cNvSpPr txBox="1"/>
              <p:nvPr/>
            </p:nvSpPr>
            <p:spPr>
              <a:xfrm>
                <a:off x="716558" y="1471978"/>
                <a:ext cx="10359537" cy="4489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訊號為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400" b="0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</m:sup>
                    </m:sSup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+ⅈ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TW" sz="24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+ⅈ</m:t>
                            </m:r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𝑤𝐿</m:t>
                            </m:r>
                          </m:e>
                        </m:d>
                        <m:d>
                          <m:d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+ⅈ</m:t>
                            </m:r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𝑤𝑐</m:t>
                            </m:r>
                          </m:e>
                        </m:d>
                      </m:e>
                    </m:rad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特徵阻抗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𝑖𝑤𝐿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𝑖𝑤𝐶</m:t>
                            </m:r>
                          </m:e>
                        </m:rad>
                      </m:den>
                    </m:f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den>
                    </m:f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若傳輸線無損號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R=G=0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sz="25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5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5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5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現有一負載阻抗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7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27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7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27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70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7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TW" sz="27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反射係數為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E439FCE-1675-40D0-B2B3-5EC27425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58" y="1471978"/>
                <a:ext cx="10359537" cy="4489114"/>
              </a:xfrm>
              <a:prstGeom prst="rect">
                <a:avLst/>
              </a:prstGeom>
              <a:blipFill>
                <a:blip r:embed="rId4"/>
                <a:stretch>
                  <a:fillRect l="-824" t="-9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弧 9">
            <a:extLst>
              <a:ext uri="{FF2B5EF4-FFF2-40B4-BE49-F238E27FC236}">
                <a16:creationId xmlns:a16="http://schemas.microsoft.com/office/drawing/2014/main" id="{3747A383-146C-410C-A095-8D6086559A7D}"/>
              </a:ext>
            </a:extLst>
          </p:cNvPr>
          <p:cNvSpPr/>
          <p:nvPr/>
        </p:nvSpPr>
        <p:spPr>
          <a:xfrm>
            <a:off x="1299164" y="1991157"/>
            <a:ext cx="112442" cy="603112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F4D572-9153-43D7-938E-7CB2DC5250B0}"/>
              </a:ext>
            </a:extLst>
          </p:cNvPr>
          <p:cNvSpPr txBox="1"/>
          <p:nvPr/>
        </p:nvSpPr>
        <p:spPr>
          <a:xfrm>
            <a:off x="5024515" y="5097797"/>
            <a:ext cx="702248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若負載阻抗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特徵阻抗，沒有反射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arenBoth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若負載阻抗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=0(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短路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或無限大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，為全反射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3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864062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252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FEC563E-F933-48FA-BD92-9AF43BCB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44" y="3360828"/>
            <a:ext cx="8723398" cy="296249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A300FC-E1E8-4E7D-824F-7467FD5D6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013" y="1926077"/>
            <a:ext cx="4310025" cy="11678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F369F25-621A-47DA-8583-72258EFC05DD}"/>
              </a:ext>
            </a:extLst>
          </p:cNvPr>
          <p:cNvSpPr txBox="1"/>
          <p:nvPr/>
        </p:nvSpPr>
        <p:spPr>
          <a:xfrm>
            <a:off x="557813" y="1297721"/>
            <a:ext cx="1156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若要研究負載穿透與反射，我們會使用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色散矩陣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(scattering matrix) :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0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864062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576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傳輸線原理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共平面波導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46B95C0-F7D6-4793-8016-2015F2D8E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61"/>
          <a:stretch/>
        </p:blipFill>
        <p:spPr>
          <a:xfrm>
            <a:off x="455217" y="2910268"/>
            <a:ext cx="5048186" cy="169261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6CD8FB8-BF13-4860-9F3E-2F23EB77A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03" y="1261507"/>
            <a:ext cx="6028030" cy="49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864062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5760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8FA6942-E93B-4B8D-A7B4-8C60D5489D88}"/>
              </a:ext>
            </a:extLst>
          </p:cNvPr>
          <p:cNvSpPr txBox="1"/>
          <p:nvPr/>
        </p:nvSpPr>
        <p:spPr>
          <a:xfrm>
            <a:off x="557813" y="994572"/>
            <a:ext cx="11561685" cy="567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【1】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超導約瑟芬接合在微波光學的應用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郭華丞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,201701</a:t>
            </a: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【2】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電路型量子電動力學中超導量子位元與光子的同調交互作用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陳則言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,201607</a:t>
            </a: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【3】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Krantz, P. et al. “A Quantum Engineer’s Guide to Superconducting Qubits.” Applied </a:t>
            </a:r>
          </a:p>
          <a:p>
            <a:pPr>
              <a:lnSpc>
                <a:spcPts val="40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Physics Reviews 6.2 (2019): 021318.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Crossref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 Web.</a:t>
            </a: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【4】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 to Experimental Quantum Measurement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with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Superconducting Qubits, </a:t>
            </a:r>
          </a:p>
          <a:p>
            <a:pPr>
              <a:lnSpc>
                <a:spcPts val="40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Mahdi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Naghiloo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Murch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LabWashington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University in St. Louis, April 2019</a:t>
            </a: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【5】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Microwave engineering 4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edition,David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M.Pozar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章</a:t>
            </a:r>
            <a:r>
              <a:rPr lang="en-US" altLang="zh-TW"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【6】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超導量子計算簡介（一）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https://zhuanlan.zhihu.com/p/41347239</a:t>
            </a: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【7】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量子計算入門（一）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Transmon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qubit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https://zhuanlan.zhihu.com/p/188875819</a:t>
            </a:r>
          </a:p>
          <a:p>
            <a:pPr>
              <a:lnSpc>
                <a:spcPts val="4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【8】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交大開放式課程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電磁學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ts val="40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https://ocw.nctu.edu.tw/course_detail.php?bgid=8&amp;gid=0&amp;nid=491</a:t>
            </a:r>
          </a:p>
        </p:txBody>
      </p:sp>
    </p:spTree>
    <p:extLst>
      <p:ext uri="{BB962C8B-B14F-4D97-AF65-F5344CB8AC3E}">
        <p14:creationId xmlns:p14="http://schemas.microsoft.com/office/powerpoint/2010/main" val="202610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630315" y="1252187"/>
            <a:ext cx="69475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工作原理與家裡的冰箱並無太大差別，機制為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蒸發製冷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，不同的是製冷劑不同、功率不同。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通過稀釋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He3/He4 </a:t>
            </a: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混合溶液中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He3 </a:t>
            </a: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的濃度，從而降低周圍環境溫度的機器。</a:t>
            </a:r>
            <a:endParaRPr lang="en-US" altLang="zh-TW" sz="2400" b="0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常說「裝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關冰箱」。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稀釋製冷機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477716-07BF-42A3-8953-087A10586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67" y="3629819"/>
            <a:ext cx="5206517" cy="311158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E4941C6-6084-4077-ADD8-0BCF48137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0" y="3746414"/>
            <a:ext cx="1977252" cy="2926700"/>
          </a:xfrm>
          <a:prstGeom prst="rect">
            <a:avLst/>
          </a:prstGeom>
        </p:spPr>
      </p:pic>
      <p:pic>
        <p:nvPicPr>
          <p:cNvPr id="8" name="圖片 7" descr="一張含有 室內, 書桌, 電腦, 桌 的圖片&#10;&#10;自動產生的描述">
            <a:extLst>
              <a:ext uri="{FF2B5EF4-FFF2-40B4-BE49-F238E27FC236}">
                <a16:creationId xmlns:a16="http://schemas.microsoft.com/office/drawing/2014/main" id="{950DE834-1FCF-4326-A202-B416DFAF4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9149" y="1955266"/>
            <a:ext cx="5391827" cy="40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稀釋製冷機</a:t>
            </a:r>
          </a:p>
        </p:txBody>
      </p:sp>
      <p:pic>
        <p:nvPicPr>
          <p:cNvPr id="8" name="圖片 7" descr="一張含有 爐具 的圖片&#10;&#10;自動產生的描述">
            <a:extLst>
              <a:ext uri="{FF2B5EF4-FFF2-40B4-BE49-F238E27FC236}">
                <a16:creationId xmlns:a16="http://schemas.microsoft.com/office/drawing/2014/main" id="{BE56834F-C536-4FA2-AC77-99C9EA422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9" y="1344171"/>
            <a:ext cx="6526959" cy="4896574"/>
          </a:xfrm>
          <a:prstGeom prst="rect">
            <a:avLst/>
          </a:prstGeom>
        </p:spPr>
      </p:pic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1BAA9C0B-3127-4352-BA93-8170EFA6C8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4934" r="602" b="3340"/>
          <a:stretch/>
        </p:blipFill>
        <p:spPr>
          <a:xfrm>
            <a:off x="885041" y="1015340"/>
            <a:ext cx="4409972" cy="57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630315" y="1116931"/>
            <a:ext cx="1156168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VNA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用於廣泛的射頻測量和高頻應用。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高頻電路中，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參數將元件描述成一個黑盒子，並被用來模擬電子元件在不同頻率下的行為。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921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向量網絡分析儀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(Vector Network Analyzer)</a:t>
            </a:r>
            <a:endParaRPr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電腦, 鍵盤 的圖片&#10;&#10;自動產生的描述">
            <a:extLst>
              <a:ext uri="{FF2B5EF4-FFF2-40B4-BE49-F238E27FC236}">
                <a16:creationId xmlns:a16="http://schemas.microsoft.com/office/drawing/2014/main" id="{A8667D25-8BED-440D-85B0-E4DFFA877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1893" b="8861"/>
          <a:stretch/>
        </p:blipFill>
        <p:spPr>
          <a:xfrm>
            <a:off x="666534" y="3055923"/>
            <a:ext cx="4570819" cy="31276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18C453C-5E4D-4209-821C-5DD7A03DB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693" y="2607844"/>
            <a:ext cx="6004733" cy="38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630315" y="1116931"/>
            <a:ext cx="1156168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操作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「打線接合」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，利用金屬線材將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晶片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(chip)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導線架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(lead frame)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連接起來的技術，使微小的晶片得以與外面的電路做連接。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常說「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Bond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打線機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桌, 坐, 手機, 袋 的圖片&#10;&#10;自動產生的描述">
            <a:extLst>
              <a:ext uri="{FF2B5EF4-FFF2-40B4-BE49-F238E27FC236}">
                <a16:creationId xmlns:a16="http://schemas.microsoft.com/office/drawing/2014/main" id="{594D1C08-D53B-4FA5-9EC1-716556004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5215" b="20871"/>
          <a:stretch/>
        </p:blipFill>
        <p:spPr>
          <a:xfrm>
            <a:off x="3835751" y="2646706"/>
            <a:ext cx="3818687" cy="39258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766BE34-5952-474A-BE03-813F96139E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2120"/>
          <a:stretch/>
        </p:blipFill>
        <p:spPr>
          <a:xfrm>
            <a:off x="8036758" y="2357781"/>
            <a:ext cx="3524927" cy="4283668"/>
          </a:xfrm>
          <a:prstGeom prst="rect">
            <a:avLst/>
          </a:prstGeom>
        </p:spPr>
      </p:pic>
      <p:pic>
        <p:nvPicPr>
          <p:cNvPr id="10" name="圖片 9" descr="一張含有 室內, 桌, 房間, 起居 的圖片&#10;&#10;自動產生的描述">
            <a:extLst>
              <a:ext uri="{FF2B5EF4-FFF2-40B4-BE49-F238E27FC236}">
                <a16:creationId xmlns:a16="http://schemas.microsoft.com/office/drawing/2014/main" id="{05AF08A8-6B69-4F97-8FF0-4ED51BF5A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1" y="2839097"/>
            <a:ext cx="2800059" cy="37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5E031C8-2D74-41A7-A1C8-B45DA0C2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8" y="2640478"/>
            <a:ext cx="4904004" cy="4092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F8F3DFC-3F2F-45C7-9D4F-30F9F32D1EBA}"/>
                  </a:ext>
                </a:extLst>
              </p:cNvPr>
              <p:cNvSpPr txBox="1"/>
              <p:nvPr/>
            </p:nvSpPr>
            <p:spPr>
              <a:xfrm>
                <a:off x="630315" y="1116931"/>
                <a:ext cx="11252005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Z-control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通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DC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產生靜磁場，穿過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SQUID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區域調制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qubit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頻率。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XY-control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通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AC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用來施加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qubit drive pulse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，實現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操作。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孔偉成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1.2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節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F8F3DFC-3F2F-45C7-9D4F-30F9F32D1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1116931"/>
                <a:ext cx="11252005" cy="1431161"/>
              </a:xfrm>
              <a:prstGeom prst="rect">
                <a:avLst/>
              </a:prstGeom>
              <a:blipFill>
                <a:blip r:embed="rId4"/>
                <a:stretch>
                  <a:fillRect l="-704" t="-34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1B10FE5-5063-4086-8884-8EF9BA0CE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61" y="2555850"/>
            <a:ext cx="4854361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 descr="一張含有 室內, 相片, 桌, 坐 的圖片&#10;&#10;自動產生的描述">
            <a:extLst>
              <a:ext uri="{FF2B5EF4-FFF2-40B4-BE49-F238E27FC236}">
                <a16:creationId xmlns:a16="http://schemas.microsoft.com/office/drawing/2014/main" id="{CEC7E7D6-644B-48C7-9EEE-6CD41779A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3" t="40481" r="25815" b="26233"/>
          <a:stretch/>
        </p:blipFill>
        <p:spPr>
          <a:xfrm rot="5400000">
            <a:off x="1054986" y="2669541"/>
            <a:ext cx="3106042" cy="3037014"/>
          </a:xfrm>
          <a:prstGeom prst="rect">
            <a:avLst/>
          </a:prstGeom>
        </p:spPr>
      </p:pic>
      <p:pic>
        <p:nvPicPr>
          <p:cNvPr id="10" name="圖片 9" descr="一張含有 個人, 手, 握住, 剪下 的圖片&#10;&#10;自動產生的描述">
            <a:extLst>
              <a:ext uri="{FF2B5EF4-FFF2-40B4-BE49-F238E27FC236}">
                <a16:creationId xmlns:a16="http://schemas.microsoft.com/office/drawing/2014/main" id="{7E0E1C99-EF93-424B-BE9D-8E3196448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t="34326" r="59397" b="21560"/>
          <a:stretch/>
        </p:blipFill>
        <p:spPr>
          <a:xfrm>
            <a:off x="5147035" y="2402731"/>
            <a:ext cx="1697477" cy="40334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A098D69-438B-48F6-BBF3-99682A603D2C}"/>
              </a:ext>
            </a:extLst>
          </p:cNvPr>
          <p:cNvSpPr txBox="1"/>
          <p:nvPr/>
        </p:nvSpPr>
        <p:spPr>
          <a:xfrm>
            <a:off x="630315" y="1116931"/>
            <a:ext cx="112520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樣品上面的光阻劑用</a:t>
            </a:r>
            <a:r>
              <a:rPr lang="en-US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IPA</a:t>
            </a:r>
            <a:r>
              <a:rPr lang="zh-TW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溶掉，藉由浸泡一分鐘</a:t>
            </a:r>
            <a:r>
              <a:rPr lang="en-US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IPA</a:t>
            </a:r>
            <a:r>
              <a:rPr lang="zh-TW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後拿起換另一罐</a:t>
            </a:r>
            <a:r>
              <a:rPr lang="en-US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IPA</a:t>
            </a:r>
            <a:r>
              <a:rPr lang="zh-TW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浸泡，再用適當強度的氮氣槍吹乾，避免破壞表面的二維材料，也避免污漬殘留</a:t>
            </a:r>
            <a:r>
              <a:rPr lang="en-US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左</a:t>
            </a:r>
            <a:r>
              <a:rPr lang="en-US" altLang="zh-TW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樣品保存方式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中、右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altLang="zh-TW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圖片 13" descr="一張含有 桌, 室內, 食物, 盤 的圖片&#10;&#10;自動產生的描述">
            <a:extLst>
              <a:ext uri="{FF2B5EF4-FFF2-40B4-BE49-F238E27FC236}">
                <a16:creationId xmlns:a16="http://schemas.microsoft.com/office/drawing/2014/main" id="{35318FFF-AE1C-4AF9-B8F3-E53B2DC634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r="6323" b="3830"/>
          <a:stretch/>
        </p:blipFill>
        <p:spPr>
          <a:xfrm>
            <a:off x="7402750" y="2732573"/>
            <a:ext cx="4338536" cy="33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樣品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測量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A098D69-438B-48F6-BBF3-99682A603D2C}"/>
              </a:ext>
            </a:extLst>
          </p:cNvPr>
          <p:cNvSpPr txBox="1"/>
          <p:nvPr/>
        </p:nvSpPr>
        <p:spPr>
          <a:xfrm>
            <a:off x="464830" y="1227351"/>
            <a:ext cx="5873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樣品應完全冷卻後測量；溫度表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右上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Cavity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測量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左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存在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清大測得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Qubit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測量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右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不存在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+mj-ea"/>
                <a:ea typeface="+mj-ea"/>
                <a:cs typeface="Times New Roman" panose="02020603050405020304" pitchFamily="18" charset="0"/>
              </a:rPr>
              <a:t>清大測得</a:t>
            </a:r>
            <a:r>
              <a:rPr lang="en-US" altLang="zh-TW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圖片 6" descr="一張含有 電子用品, 顯示, 監視器, 電腦 的圖片&#10;&#10;自動產生的描述">
            <a:extLst>
              <a:ext uri="{FF2B5EF4-FFF2-40B4-BE49-F238E27FC236}">
                <a16:creationId xmlns:a16="http://schemas.microsoft.com/office/drawing/2014/main" id="{CE4FA7CA-E6E4-4C57-B88B-4CF8AB6D1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8" b="9645"/>
          <a:stretch/>
        </p:blipFill>
        <p:spPr>
          <a:xfrm>
            <a:off x="6096000" y="2789944"/>
            <a:ext cx="5393513" cy="4001111"/>
          </a:xfrm>
          <a:prstGeom prst="rect">
            <a:avLst/>
          </a:prstGeom>
        </p:spPr>
      </p:pic>
      <p:pic>
        <p:nvPicPr>
          <p:cNvPr id="15" name="圖片 14" descr="一張含有 電子用品, 電腦 的圖片&#10;&#10;自動產生的描述">
            <a:extLst>
              <a:ext uri="{FF2B5EF4-FFF2-40B4-BE49-F238E27FC236}">
                <a16:creationId xmlns:a16="http://schemas.microsoft.com/office/drawing/2014/main" id="{A2C83B16-E759-45F3-9F6B-026EF6F46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3564" r="18970" b="2163"/>
          <a:stretch/>
        </p:blipFill>
        <p:spPr>
          <a:xfrm>
            <a:off x="506421" y="2784337"/>
            <a:ext cx="5233494" cy="3888777"/>
          </a:xfrm>
          <a:prstGeom prst="rect">
            <a:avLst/>
          </a:prstGeom>
        </p:spPr>
      </p:pic>
      <p:pic>
        <p:nvPicPr>
          <p:cNvPr id="17" name="圖片 16" descr="一張含有 物件, 掛, 機器, 時鐘 的圖片&#10;&#10;自動產生的描述">
            <a:extLst>
              <a:ext uri="{FF2B5EF4-FFF2-40B4-BE49-F238E27FC236}">
                <a16:creationId xmlns:a16="http://schemas.microsoft.com/office/drawing/2014/main" id="{3E253D0E-0F1A-4143-B24F-BC8EAE7468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589" b="45390"/>
          <a:stretch/>
        </p:blipFill>
        <p:spPr>
          <a:xfrm>
            <a:off x="6096000" y="1015340"/>
            <a:ext cx="5573949" cy="15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8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1755</Words>
  <Application>Microsoft Office PowerPoint</Application>
  <PresentationFormat>寬螢幕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-apple-system</vt:lpstr>
      <vt:lpstr>微軟正黑體</vt:lpstr>
      <vt:lpstr>標楷體</vt:lpstr>
      <vt:lpstr>Arial</vt:lpstr>
      <vt:lpstr>Calibri</vt:lpstr>
      <vt:lpstr>Cambria Math</vt:lpstr>
      <vt:lpstr>Rockwell</vt:lpstr>
      <vt:lpstr>Rockwell Condensed</vt:lpstr>
      <vt:lpstr>Rockwell Extra Bold</vt:lpstr>
      <vt:lpstr>Times New Roman</vt:lpstr>
      <vt:lpstr>Wingdings</vt:lpstr>
      <vt:lpstr>木刻字型</vt:lpstr>
      <vt:lpstr>新竹實習心得報告  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新竹實習心得報告</dc:title>
  <dc:creator>B062030042</dc:creator>
  <cp:lastModifiedBy>B062030042</cp:lastModifiedBy>
  <cp:revision>73</cp:revision>
  <dcterms:created xsi:type="dcterms:W3CDTF">2020-09-24T11:59:50Z</dcterms:created>
  <dcterms:modified xsi:type="dcterms:W3CDTF">2020-09-29T03:38:31Z</dcterms:modified>
</cp:coreProperties>
</file>